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9" r:id="rId2"/>
    <p:sldId id="290" r:id="rId3"/>
    <p:sldId id="263" r:id="rId4"/>
    <p:sldId id="266" r:id="rId5"/>
    <p:sldId id="264" r:id="rId6"/>
    <p:sldId id="265" r:id="rId7"/>
    <p:sldId id="299" r:id="rId8"/>
  </p:sldIdLst>
  <p:sldSz cx="1216977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97" y="-120"/>
      </p:cViewPr>
      <p:guideLst>
        <p:guide orient="horz" pos="2160"/>
        <p:guide pos="3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B62EE-42DA-47A9-A16C-354C0BB67FCA}" type="datetimeFigureOut">
              <a:rPr lang="en-US" smtClean="0"/>
              <a:t>5/7/2018</a:t>
            </a:fld>
            <a:endParaRPr lang="en-US"/>
          </a:p>
        </p:txBody>
      </p:sp>
      <p:sp>
        <p:nvSpPr>
          <p:cNvPr id="4" name="Slide Image Placeholder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9FAD7-12F3-410E-A6CD-D6CC77FCE9D0}" type="slidenum">
              <a:rPr lang="en-US" smtClean="0"/>
              <a:t>‹#›</a:t>
            </a:fld>
            <a:endParaRPr lang="en-US"/>
          </a:p>
        </p:txBody>
      </p:sp>
    </p:spTree>
    <p:extLst>
      <p:ext uri="{BB962C8B-B14F-4D97-AF65-F5344CB8AC3E}">
        <p14:creationId xmlns:p14="http://schemas.microsoft.com/office/powerpoint/2010/main" val="241083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7ECA1-05D3-4C90-BF3D-BA012F35C534}" type="slidenum">
              <a:rPr lang="en-US" smtClean="0"/>
              <a:t>7</a:t>
            </a:fld>
            <a:endParaRPr lang="en-US"/>
          </a:p>
        </p:txBody>
      </p:sp>
    </p:spTree>
    <p:extLst>
      <p:ext uri="{BB962C8B-B14F-4D97-AF65-F5344CB8AC3E}">
        <p14:creationId xmlns:p14="http://schemas.microsoft.com/office/powerpoint/2010/main" val="446118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733" y="2130426"/>
            <a:ext cx="10344309"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825466" y="3886200"/>
            <a:ext cx="85188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EC05E4B3-92B8-416C-B19B-270322FCCCB0}" type="datetimeFigureOut">
              <a:rPr lang="fr-FR" smtClean="0"/>
              <a:t>07/05/2018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3131F3-E7CC-4095-BC78-FDE9A0533B8D}" type="slidenum">
              <a:rPr lang="fr-FR" smtClean="0"/>
              <a:t>‹#›</a:t>
            </a:fld>
            <a:endParaRPr lang="fr-FR"/>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8209" b="13931"/>
          <a:stretch/>
        </p:blipFill>
        <p:spPr bwMode="auto">
          <a:xfrm>
            <a:off x="-17809" y="-99391"/>
            <a:ext cx="12187584" cy="7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BOTTOMBAR_blue.png"/>
          <p:cNvPicPr>
            <a:picLocks noChangeAspect="1"/>
          </p:cNvPicPr>
          <p:nvPr userDrawn="1"/>
        </p:nvPicPr>
        <p:blipFill>
          <a:blip r:embed="rId3" cstate="print">
            <a:alphaModFix amt="56000"/>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809" y="-27384"/>
            <a:ext cx="12187584" cy="648072"/>
          </a:xfrm>
          <a:prstGeom prst="rect">
            <a:avLst/>
          </a:prstGeom>
        </p:spPr>
      </p:pic>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8209" b="13931"/>
          <a:stretch/>
        </p:blipFill>
        <p:spPr bwMode="auto">
          <a:xfrm>
            <a:off x="-8756" y="6525344"/>
            <a:ext cx="12187584" cy="3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Hom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405367" y="15093"/>
            <a:ext cx="1559818" cy="533587"/>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pied de page 4"/>
          <p:cNvSpPr txBox="1">
            <a:spLocks/>
          </p:cNvSpPr>
          <p:nvPr userDrawn="1"/>
        </p:nvSpPr>
        <p:spPr>
          <a:xfrm>
            <a:off x="-1" y="6604809"/>
            <a:ext cx="12169775" cy="235434"/>
          </a:xfrm>
          <a:prstGeom prst="rect">
            <a:avLst/>
          </a:prstGeom>
        </p:spPr>
        <p:txBody>
          <a:bodyPr anchor="ctr" anchorCtr="0"/>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prstClr val="white"/>
                </a:solidFill>
              </a:rPr>
              <a:t>Emergency Operations Programme Area(EMO), WHO Health Emergencies Programme in AFRO, Regional Office for Africa    |       Email: afrgoafroshoc@who.int</a:t>
            </a:r>
            <a:endParaRPr lang="en-GB" dirty="0">
              <a:solidFill>
                <a:prstClr val="white"/>
              </a:solidFill>
            </a:endParaRPr>
          </a:p>
        </p:txBody>
      </p:sp>
    </p:spTree>
    <p:extLst>
      <p:ext uri="{BB962C8B-B14F-4D97-AF65-F5344CB8AC3E}">
        <p14:creationId xmlns:p14="http://schemas.microsoft.com/office/powerpoint/2010/main" val="45886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C05E4B3-92B8-416C-B19B-270322FCCCB0}" type="datetimeFigureOut">
              <a:rPr lang="fr-FR" smtClean="0"/>
              <a:t>07/05/2018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3131F3-E7CC-4095-BC78-FDE9A0533B8D}" type="slidenum">
              <a:rPr lang="fr-FR" smtClean="0"/>
              <a:t>‹#›</a:t>
            </a:fld>
            <a:endParaRPr lang="fr-FR"/>
          </a:p>
        </p:txBody>
      </p:sp>
    </p:spTree>
    <p:extLst>
      <p:ext uri="{BB962C8B-B14F-4D97-AF65-F5344CB8AC3E}">
        <p14:creationId xmlns:p14="http://schemas.microsoft.com/office/powerpoint/2010/main" val="28300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42988" y="274639"/>
            <a:ext cx="3644595"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09206" y="274639"/>
            <a:ext cx="1073095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C05E4B3-92B8-416C-B19B-270322FCCCB0}" type="datetimeFigureOut">
              <a:rPr lang="fr-FR" smtClean="0"/>
              <a:t>07/05/2018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3131F3-E7CC-4095-BC78-FDE9A0533B8D}" type="slidenum">
              <a:rPr lang="fr-FR" smtClean="0"/>
              <a:t>‹#›</a:t>
            </a:fld>
            <a:endParaRPr lang="fr-FR"/>
          </a:p>
        </p:txBody>
      </p:sp>
    </p:spTree>
    <p:extLst>
      <p:ext uri="{BB962C8B-B14F-4D97-AF65-F5344CB8AC3E}">
        <p14:creationId xmlns:p14="http://schemas.microsoft.com/office/powerpoint/2010/main" val="125235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C05E4B3-92B8-416C-B19B-270322FCCCB0}" type="datetimeFigureOut">
              <a:rPr lang="fr-FR" smtClean="0"/>
              <a:t>07/05/2018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3131F3-E7CC-4095-BC78-FDE9A0533B8D}" type="slidenum">
              <a:rPr lang="fr-FR" smtClean="0"/>
              <a:t>‹#›</a:t>
            </a:fld>
            <a:endParaRPr lang="fr-FR"/>
          </a:p>
        </p:txBody>
      </p:sp>
    </p:spTree>
    <p:extLst>
      <p:ext uri="{BB962C8B-B14F-4D97-AF65-F5344CB8AC3E}">
        <p14:creationId xmlns:p14="http://schemas.microsoft.com/office/powerpoint/2010/main" val="92364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1328" y="4406901"/>
            <a:ext cx="10344309"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961328" y="2906713"/>
            <a:ext cx="1034430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5E4B3-92B8-416C-B19B-270322FCCCB0}" type="datetimeFigureOut">
              <a:rPr lang="fr-FR" smtClean="0"/>
              <a:t>07/05/2018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3131F3-E7CC-4095-BC78-FDE9A0533B8D}" type="slidenum">
              <a:rPr lang="fr-FR" smtClean="0"/>
              <a:t>‹#›</a:t>
            </a:fld>
            <a:endParaRPr lang="fr-FR"/>
          </a:p>
        </p:txBody>
      </p:sp>
    </p:spTree>
    <p:extLst>
      <p:ext uri="{BB962C8B-B14F-4D97-AF65-F5344CB8AC3E}">
        <p14:creationId xmlns:p14="http://schemas.microsoft.com/office/powerpoint/2010/main" val="387761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09207" y="1600201"/>
            <a:ext cx="71877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8199810" y="1600201"/>
            <a:ext cx="718777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EC05E4B3-92B8-416C-B19B-270322FCCCB0}" type="datetimeFigureOut">
              <a:rPr lang="fr-FR" smtClean="0"/>
              <a:t>07/05/2018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3131F3-E7CC-4095-BC78-FDE9A0533B8D}" type="slidenum">
              <a:rPr lang="fr-FR" smtClean="0"/>
              <a:t>‹#›</a:t>
            </a:fld>
            <a:endParaRPr lang="fr-FR"/>
          </a:p>
        </p:txBody>
      </p:sp>
    </p:spTree>
    <p:extLst>
      <p:ext uri="{BB962C8B-B14F-4D97-AF65-F5344CB8AC3E}">
        <p14:creationId xmlns:p14="http://schemas.microsoft.com/office/powerpoint/2010/main" val="290843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489" y="274638"/>
            <a:ext cx="10952798"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608489" y="1535113"/>
            <a:ext cx="53770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489" y="2174875"/>
            <a:ext cx="53770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82077" y="1535113"/>
            <a:ext cx="53792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2077" y="2174875"/>
            <a:ext cx="53792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EC05E4B3-92B8-416C-B19B-270322FCCCB0}" type="datetimeFigureOut">
              <a:rPr lang="fr-FR" smtClean="0"/>
              <a:t>07/05/2018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C3131F3-E7CC-4095-BC78-FDE9A0533B8D}" type="slidenum">
              <a:rPr lang="fr-FR" smtClean="0"/>
              <a:t>‹#›</a:t>
            </a:fld>
            <a:endParaRPr lang="fr-FR"/>
          </a:p>
        </p:txBody>
      </p:sp>
    </p:spTree>
    <p:extLst>
      <p:ext uri="{BB962C8B-B14F-4D97-AF65-F5344CB8AC3E}">
        <p14:creationId xmlns:p14="http://schemas.microsoft.com/office/powerpoint/2010/main" val="411835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EC05E4B3-92B8-416C-B19B-270322FCCCB0}" type="datetimeFigureOut">
              <a:rPr lang="fr-FR" smtClean="0"/>
              <a:t>07/05/2018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3131F3-E7CC-4095-BC78-FDE9A0533B8D}" type="slidenum">
              <a:rPr lang="fr-FR" smtClean="0"/>
              <a:t>‹#›</a:t>
            </a:fld>
            <a:endParaRPr lang="fr-FR"/>
          </a:p>
        </p:txBody>
      </p:sp>
    </p:spTree>
    <p:extLst>
      <p:ext uri="{BB962C8B-B14F-4D97-AF65-F5344CB8AC3E}">
        <p14:creationId xmlns:p14="http://schemas.microsoft.com/office/powerpoint/2010/main" val="131021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5E4B3-92B8-416C-B19B-270322FCCCB0}" type="datetimeFigureOut">
              <a:rPr lang="fr-FR" smtClean="0"/>
              <a:t>07/05/2018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C3131F3-E7CC-4095-BC78-FDE9A0533B8D}" type="slidenum">
              <a:rPr lang="fr-FR" smtClean="0"/>
              <a:t>‹#›</a:t>
            </a:fld>
            <a:endParaRPr lang="fr-FR"/>
          </a:p>
        </p:txBody>
      </p:sp>
    </p:spTree>
    <p:extLst>
      <p:ext uri="{BB962C8B-B14F-4D97-AF65-F5344CB8AC3E}">
        <p14:creationId xmlns:p14="http://schemas.microsoft.com/office/powerpoint/2010/main" val="350533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489" y="273050"/>
            <a:ext cx="4003772"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4758044" y="273051"/>
            <a:ext cx="68032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08489" y="1435101"/>
            <a:ext cx="400377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5E4B3-92B8-416C-B19B-270322FCCCB0}" type="datetimeFigureOut">
              <a:rPr lang="fr-FR" smtClean="0"/>
              <a:t>07/05/2018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3131F3-E7CC-4095-BC78-FDE9A0533B8D}" type="slidenum">
              <a:rPr lang="fr-FR" smtClean="0"/>
              <a:t>‹#›</a:t>
            </a:fld>
            <a:endParaRPr lang="fr-FR"/>
          </a:p>
        </p:txBody>
      </p:sp>
    </p:spTree>
    <p:extLst>
      <p:ext uri="{BB962C8B-B14F-4D97-AF65-F5344CB8AC3E}">
        <p14:creationId xmlns:p14="http://schemas.microsoft.com/office/powerpoint/2010/main" val="2377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5361" y="4800600"/>
            <a:ext cx="7301865"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2385361" y="612775"/>
            <a:ext cx="730186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2385361" y="5367338"/>
            <a:ext cx="73018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5E4B3-92B8-416C-B19B-270322FCCCB0}" type="datetimeFigureOut">
              <a:rPr lang="fr-FR" smtClean="0"/>
              <a:t>07/05/2018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3131F3-E7CC-4095-BC78-FDE9A0533B8D}" type="slidenum">
              <a:rPr lang="fr-FR" smtClean="0"/>
              <a:t>‹#›</a:t>
            </a:fld>
            <a:endParaRPr lang="fr-FR"/>
          </a:p>
        </p:txBody>
      </p:sp>
    </p:spTree>
    <p:extLst>
      <p:ext uri="{BB962C8B-B14F-4D97-AF65-F5344CB8AC3E}">
        <p14:creationId xmlns:p14="http://schemas.microsoft.com/office/powerpoint/2010/main" val="215258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489" y="274638"/>
            <a:ext cx="10952798"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08489" y="1600201"/>
            <a:ext cx="10952798"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08489" y="6356351"/>
            <a:ext cx="28396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5E4B3-92B8-416C-B19B-270322FCCCB0}" type="datetimeFigureOut">
              <a:rPr lang="fr-FR" smtClean="0"/>
              <a:t>07/05/2018</a:t>
            </a:fld>
            <a:endParaRPr lang="fr-FR"/>
          </a:p>
        </p:txBody>
      </p:sp>
      <p:sp>
        <p:nvSpPr>
          <p:cNvPr id="5" name="Footer Placeholder 4"/>
          <p:cNvSpPr>
            <a:spLocks noGrp="1"/>
          </p:cNvSpPr>
          <p:nvPr>
            <p:ph type="ftr" sz="quarter" idx="3"/>
          </p:nvPr>
        </p:nvSpPr>
        <p:spPr>
          <a:xfrm>
            <a:off x="4158007" y="6356351"/>
            <a:ext cx="3853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721672" y="6356351"/>
            <a:ext cx="28396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131F3-E7CC-4095-BC78-FDE9A0533B8D}" type="slidenum">
              <a:rPr lang="fr-FR" smtClean="0"/>
              <a:t>‹#›</a:t>
            </a:fld>
            <a:endParaRPr lang="fr-FR"/>
          </a:p>
        </p:txBody>
      </p:sp>
    </p:spTree>
    <p:extLst>
      <p:ext uri="{BB962C8B-B14F-4D97-AF65-F5344CB8AC3E}">
        <p14:creationId xmlns:p14="http://schemas.microsoft.com/office/powerpoint/2010/main" val="2494141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
          <p:cNvSpPr txBox="1"/>
          <p:nvPr/>
        </p:nvSpPr>
        <p:spPr>
          <a:xfrm>
            <a:off x="-1" y="-41486"/>
            <a:ext cx="9613279" cy="6762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400" b="1" dirty="0" smtClean="0">
              <a:solidFill>
                <a:prstClr val="white"/>
              </a:solidFill>
              <a:ea typeface="Calibri"/>
              <a:cs typeface="Times New Roman"/>
            </a:endParaRPr>
          </a:p>
          <a:p>
            <a:r>
              <a:rPr lang="en-US" sz="2400" b="1" dirty="0" smtClean="0">
                <a:solidFill>
                  <a:prstClr val="white"/>
                </a:solidFill>
                <a:ea typeface="Calibri"/>
                <a:cs typeface="Times New Roman"/>
              </a:rPr>
              <a:t>DR Congo:  </a:t>
            </a:r>
            <a:r>
              <a:rPr lang="en-US" b="1" dirty="0" smtClean="0">
                <a:solidFill>
                  <a:prstClr val="white"/>
                </a:solidFill>
                <a:ea typeface="Calibri"/>
                <a:cs typeface="Times New Roman"/>
              </a:rPr>
              <a:t>     Complex Humanitarian crisis  </a:t>
            </a:r>
            <a:r>
              <a:rPr lang="en-US" b="1" dirty="0" smtClean="0">
                <a:solidFill>
                  <a:srgbClr val="FFFF00"/>
                </a:solidFill>
                <a:ea typeface="Calibri"/>
                <a:cs typeface="Times New Roman"/>
              </a:rPr>
              <a:t>Protracted 3</a:t>
            </a:r>
            <a:r>
              <a:rPr lang="en-US" b="1" dirty="0" smtClean="0">
                <a:solidFill>
                  <a:srgbClr val="FFC000"/>
                </a:solidFill>
                <a:ea typeface="Calibri"/>
                <a:cs typeface="Times New Roman"/>
              </a:rPr>
              <a:t>|</a:t>
            </a:r>
            <a:r>
              <a:rPr lang="en-US" b="1" dirty="0" smtClean="0">
                <a:solidFill>
                  <a:prstClr val="white"/>
                </a:solidFill>
                <a:ea typeface="Calibri"/>
                <a:cs typeface="Times New Roman"/>
              </a:rPr>
              <a:t> </a:t>
            </a:r>
            <a:r>
              <a:rPr lang="en-US" b="1" dirty="0">
                <a:solidFill>
                  <a:srgbClr val="FFC000"/>
                </a:solidFill>
                <a:ea typeface="Calibri"/>
                <a:cs typeface="Times New Roman"/>
              </a:rPr>
              <a:t>Situation as </a:t>
            </a:r>
            <a:r>
              <a:rPr lang="en-US" b="1" dirty="0" smtClean="0">
                <a:solidFill>
                  <a:srgbClr val="FFC000"/>
                </a:solidFill>
                <a:ea typeface="Calibri"/>
                <a:cs typeface="Times New Roman"/>
              </a:rPr>
              <a:t>of 20/04/2018 </a:t>
            </a:r>
            <a:r>
              <a:rPr lang="en-US" b="1" dirty="0" smtClean="0">
                <a:solidFill>
                  <a:prstClr val="white"/>
                </a:solidFill>
                <a:ea typeface="Calibri"/>
                <a:cs typeface="Times New Roman"/>
              </a:rPr>
              <a:t>  </a:t>
            </a:r>
            <a:endParaRPr lang="fr-FR" sz="1100" dirty="0" smtClean="0">
              <a:solidFill>
                <a:prstClr val="white"/>
              </a:solidFill>
              <a:ea typeface="Calibri"/>
              <a:cs typeface="Times New Roman"/>
            </a:endParaRPr>
          </a:p>
          <a:p>
            <a:r>
              <a:rPr lang="en-US" b="1" dirty="0" smtClean="0">
                <a:solidFill>
                  <a:prstClr val="white"/>
                </a:solidFill>
                <a:ea typeface="Calibri"/>
                <a:cs typeface="Times New Roman"/>
              </a:rPr>
              <a:t>  </a:t>
            </a:r>
            <a:endParaRPr lang="fr-FR" sz="1100" dirty="0">
              <a:solidFill>
                <a:prstClr val="white"/>
              </a:solidFill>
              <a:ea typeface="Calibri"/>
              <a:cs typeface="Times New Roman"/>
            </a:endParaRPr>
          </a:p>
          <a:p>
            <a:r>
              <a:rPr lang="en-US" b="1" dirty="0">
                <a:solidFill>
                  <a:prstClr val="white"/>
                </a:solidFill>
                <a:ea typeface="Calibri"/>
                <a:cs typeface="Times New Roman"/>
              </a:rPr>
              <a:t> </a:t>
            </a:r>
            <a:endParaRPr lang="fr-FR" sz="1100" dirty="0">
              <a:solidFill>
                <a:prstClr val="white"/>
              </a:solidFill>
              <a:ea typeface="Calibri"/>
              <a:cs typeface="Times New Roman"/>
            </a:endParaRPr>
          </a:p>
        </p:txBody>
      </p:sp>
      <p:sp>
        <p:nvSpPr>
          <p:cNvPr id="15" name="TextBox 14"/>
          <p:cNvSpPr txBox="1"/>
          <p:nvPr/>
        </p:nvSpPr>
        <p:spPr>
          <a:xfrm>
            <a:off x="-16248" y="566786"/>
            <a:ext cx="1335917" cy="369332"/>
          </a:xfrm>
          <a:prstGeom prst="rect">
            <a:avLst/>
          </a:prstGeom>
          <a:noFill/>
        </p:spPr>
        <p:txBody>
          <a:bodyPr wrap="square" rtlCol="0">
            <a:spAutoFit/>
          </a:bodyPr>
          <a:lstStyle/>
          <a:p>
            <a:r>
              <a:rPr lang="fr-FR" b="1" dirty="0">
                <a:solidFill>
                  <a:srgbClr val="F79646">
                    <a:lumMod val="75000"/>
                  </a:srgbClr>
                </a:solidFill>
                <a:ea typeface="Calibri"/>
                <a:cs typeface="Times New Roman"/>
              </a:rPr>
              <a:t>Key Figures</a:t>
            </a:r>
            <a:r>
              <a:rPr lang="fr-FR" dirty="0" smtClean="0">
                <a:solidFill>
                  <a:srgbClr val="F79646">
                    <a:lumMod val="75000"/>
                  </a:srgbClr>
                </a:solidFill>
              </a:rPr>
              <a:t>: </a:t>
            </a:r>
            <a:endParaRPr lang="fr-FR" dirty="0">
              <a:solidFill>
                <a:srgbClr val="F79646">
                  <a:lumMod val="75000"/>
                </a:srgbClr>
              </a:solidFill>
            </a:endParaRPr>
          </a:p>
        </p:txBody>
      </p:sp>
      <p:sp>
        <p:nvSpPr>
          <p:cNvPr id="22" name="Text Box 10"/>
          <p:cNvSpPr txBox="1">
            <a:spLocks noChangeArrowheads="1"/>
          </p:cNvSpPr>
          <p:nvPr/>
        </p:nvSpPr>
        <p:spPr bwMode="auto">
          <a:xfrm>
            <a:off x="203464" y="1298072"/>
            <a:ext cx="4128465" cy="2058920"/>
          </a:xfrm>
          <a:prstGeom prst="rect">
            <a:avLst/>
          </a:prstGeom>
          <a:solidFill>
            <a:schemeClr val="bg1">
              <a:lumMod val="95000"/>
            </a:schemeClr>
          </a:solidFill>
          <a:ln>
            <a:noFill/>
          </a:ln>
          <a:effectLst/>
          <a:extLst/>
        </p:spPr>
        <p:txBody>
          <a:bodyPr vert="horz" wrap="square" lIns="36576" tIns="36576" rIns="36576" bIns="36576" numCol="1" anchor="t" anchorCtr="0" compatLnSpc="1">
            <a:prstTxWarp prst="textNoShape">
              <a:avLst/>
            </a:prstTxWarp>
          </a:bodyPr>
          <a:lstStyle/>
          <a:p>
            <a:pPr marL="171450" indent="-171450" algn="just" fontAlgn="base">
              <a:lnSpc>
                <a:spcPct val="115000"/>
              </a:lnSpc>
              <a:spcBef>
                <a:spcPct val="0"/>
              </a:spcBef>
              <a:spcAft>
                <a:spcPts val="200"/>
              </a:spcAft>
              <a:buFont typeface="Arial" panose="020B0604020202020204" pitchFamily="34" charset="0"/>
              <a:buChar char="•"/>
            </a:pPr>
            <a:r>
              <a:rPr lang="en-US" sz="1000" b="1" dirty="0" smtClean="0">
                <a:solidFill>
                  <a:prstClr val="black"/>
                </a:solidFill>
                <a:latin typeface="Arial" panose="020B0604020202020204" pitchFamily="34" charset="0"/>
                <a:cs typeface="Arial" panose="020B0604020202020204" pitchFamily="34" charset="0"/>
              </a:rPr>
              <a:t>Increase in trend countrywide with 513 new suspected cases with 12 deaths (CFR 2.3%</a:t>
            </a:r>
            <a:r>
              <a:rPr lang="en-US" sz="1000" dirty="0" smtClean="0">
                <a:solidFill>
                  <a:prstClr val="black"/>
                </a:solidFill>
                <a:latin typeface="Arial" panose="020B0604020202020204" pitchFamily="34" charset="0"/>
                <a:cs typeface="Arial" panose="020B0604020202020204" pitchFamily="34" charset="0"/>
              </a:rPr>
              <a:t>) in week 13 against 497 cases with 10 deaths (CFR: 2.0%) in Week 12</a:t>
            </a:r>
          </a:p>
          <a:p>
            <a:pPr marL="171450" indent="-171450" algn="just" fontAlgn="base">
              <a:lnSpc>
                <a:spcPct val="115000"/>
              </a:lnSpc>
              <a:spcBef>
                <a:spcPct val="0"/>
              </a:spcBef>
              <a:spcAft>
                <a:spcPts val="200"/>
              </a:spcAft>
              <a:buFont typeface="Arial" panose="020B0604020202020204" pitchFamily="34" charset="0"/>
              <a:buChar char="•"/>
            </a:pPr>
            <a:r>
              <a:rPr lang="en-US" sz="1000" b="1" dirty="0" smtClean="0">
                <a:solidFill>
                  <a:prstClr val="black"/>
                </a:solidFill>
                <a:latin typeface="Arial" panose="020B0604020202020204" pitchFamily="34" charset="0"/>
                <a:cs typeface="Arial" panose="020B0604020202020204" pitchFamily="34" charset="0"/>
              </a:rPr>
              <a:t>Endemic provinces of Nord-Kivu, </a:t>
            </a:r>
            <a:r>
              <a:rPr lang="en-US" sz="1000" b="1" dirty="0">
                <a:solidFill>
                  <a:prstClr val="black"/>
                </a:solidFill>
                <a:latin typeface="Arial" panose="020B0604020202020204" pitchFamily="34" charset="0"/>
                <a:cs typeface="Arial" panose="020B0604020202020204" pitchFamily="34" charset="0"/>
              </a:rPr>
              <a:t>S</a:t>
            </a:r>
            <a:r>
              <a:rPr lang="en-US" sz="1000" b="1" dirty="0" smtClean="0">
                <a:solidFill>
                  <a:prstClr val="black"/>
                </a:solidFill>
                <a:latin typeface="Arial" panose="020B0604020202020204" pitchFamily="34" charset="0"/>
                <a:cs typeface="Arial" panose="020B0604020202020204" pitchFamily="34" charset="0"/>
              </a:rPr>
              <a:t>ud-Kivu, Haut Lomami and Tanganyika </a:t>
            </a:r>
            <a:r>
              <a:rPr lang="en-US" sz="1000" dirty="0" smtClean="0">
                <a:solidFill>
                  <a:prstClr val="black"/>
                </a:solidFill>
                <a:latin typeface="Arial" panose="020B0604020202020204" pitchFamily="34" charset="0"/>
                <a:cs typeface="Arial" panose="020B0604020202020204" pitchFamily="34" charset="0"/>
              </a:rPr>
              <a:t>continue to face high weekly incidence of cholera</a:t>
            </a:r>
          </a:p>
          <a:p>
            <a:pPr marL="171450" indent="-171450" algn="just" fontAlgn="base">
              <a:lnSpc>
                <a:spcPct val="115000"/>
              </a:lnSpc>
              <a:spcBef>
                <a:spcPct val="0"/>
              </a:spcBef>
              <a:spcAft>
                <a:spcPts val="200"/>
              </a:spcAft>
              <a:buFont typeface="Arial" panose="020B0604020202020204" pitchFamily="34" charset="0"/>
              <a:buChar char="•"/>
            </a:pPr>
            <a:r>
              <a:rPr lang="en-US" sz="1000" dirty="0" smtClean="0">
                <a:solidFill>
                  <a:prstClr val="black"/>
                </a:solidFill>
                <a:latin typeface="Arial" panose="020B0604020202020204" pitchFamily="34" charset="0"/>
                <a:cs typeface="Arial" panose="020B0604020202020204" pitchFamily="34" charset="0"/>
              </a:rPr>
              <a:t>DRC provinces  of </a:t>
            </a:r>
            <a:r>
              <a:rPr lang="en-US" sz="1000" b="1" dirty="0" err="1" smtClean="0">
                <a:solidFill>
                  <a:prstClr val="black"/>
                </a:solidFill>
                <a:latin typeface="Arial" panose="020B0604020202020204" pitchFamily="34" charset="0"/>
                <a:cs typeface="Arial" panose="020B0604020202020204" pitchFamily="34" charset="0"/>
              </a:rPr>
              <a:t>Maindombe</a:t>
            </a:r>
            <a:r>
              <a:rPr lang="en-US" sz="1000" b="1" dirty="0" smtClean="0">
                <a:solidFill>
                  <a:prstClr val="black"/>
                </a:solidFill>
                <a:latin typeface="Arial" panose="020B0604020202020204" pitchFamily="34" charset="0"/>
                <a:cs typeface="Arial" panose="020B0604020202020204" pitchFamily="34" charset="0"/>
              </a:rPr>
              <a:t>, Equateur et </a:t>
            </a:r>
            <a:r>
              <a:rPr lang="en-US" sz="1000" b="1" dirty="0" err="1" smtClean="0">
                <a:solidFill>
                  <a:prstClr val="black"/>
                </a:solidFill>
                <a:latin typeface="Arial" panose="020B0604020202020204" pitchFamily="34" charset="0"/>
                <a:cs typeface="Arial" panose="020B0604020202020204" pitchFamily="34" charset="0"/>
              </a:rPr>
              <a:t>Ituri</a:t>
            </a:r>
            <a:r>
              <a:rPr lang="en-US" sz="1000" b="1" dirty="0" smtClean="0">
                <a:solidFill>
                  <a:prstClr val="black"/>
                </a:solidFill>
                <a:latin typeface="Arial" panose="020B0604020202020204" pitchFamily="34" charset="0"/>
                <a:cs typeface="Arial" panose="020B0604020202020204" pitchFamily="34" charset="0"/>
              </a:rPr>
              <a:t>  are the hot spots</a:t>
            </a:r>
            <a:r>
              <a:rPr lang="en-US" sz="1000" dirty="0" smtClean="0">
                <a:solidFill>
                  <a:prstClr val="black"/>
                </a:solidFill>
                <a:latin typeface="Arial" panose="020B0604020202020204" pitchFamily="34" charset="0"/>
                <a:cs typeface="Arial" panose="020B0604020202020204" pitchFamily="34" charset="0"/>
              </a:rPr>
              <a:t> of the cholera outbreak during week 13. </a:t>
            </a:r>
          </a:p>
          <a:p>
            <a:pPr marL="171450" indent="-171450" algn="just" fontAlgn="base">
              <a:lnSpc>
                <a:spcPct val="115000"/>
              </a:lnSpc>
              <a:spcBef>
                <a:spcPct val="0"/>
              </a:spcBef>
              <a:spcAft>
                <a:spcPts val="200"/>
              </a:spcAft>
              <a:buFont typeface="Arial" panose="020B0604020202020204" pitchFamily="34" charset="0"/>
              <a:buChar char="•"/>
            </a:pPr>
            <a:r>
              <a:rPr lang="en-US" sz="1000" b="1" dirty="0" smtClean="0">
                <a:solidFill>
                  <a:prstClr val="black"/>
                </a:solidFill>
                <a:latin typeface="Arial" panose="020B0604020202020204" pitchFamily="34" charset="0"/>
                <a:cs typeface="Arial" panose="020B0604020202020204" pitchFamily="34" charset="0"/>
              </a:rPr>
              <a:t>There’s still a risk of cross border contamination to Neighboring countries; </a:t>
            </a:r>
            <a:r>
              <a:rPr lang="en-US" sz="1000" dirty="0" smtClean="0">
                <a:solidFill>
                  <a:prstClr val="black"/>
                </a:solidFill>
                <a:latin typeface="Arial" panose="020B0604020202020204" pitchFamily="34" charset="0"/>
                <a:cs typeface="Arial" panose="020B0604020202020204" pitchFamily="34" charset="0"/>
              </a:rPr>
              <a:t>from DRC province of</a:t>
            </a:r>
            <a:r>
              <a:rPr lang="en-US" sz="1000" b="1" dirty="0" smtClean="0">
                <a:solidFill>
                  <a:prstClr val="black"/>
                </a:solidFill>
                <a:latin typeface="Arial" panose="020B0604020202020204" pitchFamily="34" charset="0"/>
                <a:cs typeface="Arial" panose="020B0604020202020204" pitchFamily="34" charset="0"/>
              </a:rPr>
              <a:t> </a:t>
            </a:r>
            <a:r>
              <a:rPr lang="en-US" sz="1000" b="1" dirty="0" err="1" smtClean="0">
                <a:solidFill>
                  <a:prstClr val="black"/>
                </a:solidFill>
                <a:latin typeface="Arial" panose="020B0604020202020204" pitchFamily="34" charset="0"/>
                <a:cs typeface="Arial" panose="020B0604020202020204" pitchFamily="34" charset="0"/>
              </a:rPr>
              <a:t>Maindombe</a:t>
            </a:r>
            <a:r>
              <a:rPr lang="en-US" sz="1000" b="1" dirty="0" smtClean="0">
                <a:solidFill>
                  <a:prstClr val="black"/>
                </a:solidFill>
                <a:latin typeface="Arial" panose="020B0604020202020204" pitchFamily="34" charset="0"/>
                <a:cs typeface="Arial" panose="020B0604020202020204" pitchFamily="34" charset="0"/>
              </a:rPr>
              <a:t> to Congo-Brazzaville</a:t>
            </a:r>
            <a:r>
              <a:rPr lang="en-US" sz="1000" dirty="0" smtClean="0">
                <a:solidFill>
                  <a:prstClr val="black"/>
                </a:solidFill>
                <a:latin typeface="Arial" panose="020B0604020202020204" pitchFamily="34" charset="0"/>
                <a:cs typeface="Arial" panose="020B0604020202020204" pitchFamily="34" charset="0"/>
              </a:rPr>
              <a:t>. Uganda district of Hoima already affected by cholera outbreak among </a:t>
            </a:r>
            <a:r>
              <a:rPr lang="en-US" sz="1000" b="1" dirty="0" smtClean="0">
                <a:solidFill>
                  <a:prstClr val="black"/>
                </a:solidFill>
                <a:latin typeface="Arial" panose="020B0604020202020204" pitchFamily="34" charset="0"/>
                <a:cs typeface="Arial" panose="020B0604020202020204" pitchFamily="34" charset="0"/>
              </a:rPr>
              <a:t>DRC refugee from </a:t>
            </a:r>
            <a:r>
              <a:rPr lang="en-US" sz="1000" b="1" dirty="0" err="1" smtClean="0">
                <a:solidFill>
                  <a:prstClr val="black"/>
                </a:solidFill>
                <a:latin typeface="Arial" panose="020B0604020202020204" pitchFamily="34" charset="0"/>
                <a:cs typeface="Arial" panose="020B0604020202020204" pitchFamily="34" charset="0"/>
              </a:rPr>
              <a:t>Ituri</a:t>
            </a:r>
            <a:r>
              <a:rPr lang="en-US" sz="1000" b="1" dirty="0" smtClean="0">
                <a:solidFill>
                  <a:prstClr val="black"/>
                </a:solidFill>
                <a:latin typeface="Arial" panose="020B0604020202020204" pitchFamily="34" charset="0"/>
                <a:cs typeface="Arial" panose="020B0604020202020204" pitchFamily="34" charset="0"/>
              </a:rPr>
              <a:t> province</a:t>
            </a:r>
            <a:r>
              <a:rPr lang="en-US" sz="1000" dirty="0" smtClean="0">
                <a:solidFill>
                  <a:prstClr val="black"/>
                </a:solidFill>
                <a:latin typeface="Arial" panose="020B0604020202020204" pitchFamily="34" charset="0"/>
                <a:cs typeface="Arial" panose="020B0604020202020204" pitchFamily="34" charset="0"/>
              </a:rPr>
              <a:t>.</a:t>
            </a:r>
          </a:p>
          <a:p>
            <a:pPr marL="171450" indent="-171450" algn="just" fontAlgn="base">
              <a:lnSpc>
                <a:spcPct val="115000"/>
              </a:lnSpc>
              <a:spcBef>
                <a:spcPct val="0"/>
              </a:spcBef>
              <a:spcAft>
                <a:spcPts val="200"/>
              </a:spcAft>
              <a:buFont typeface="Arial" panose="020B0604020202020204" pitchFamily="34" charset="0"/>
              <a:buChar char="•"/>
            </a:pPr>
            <a:endParaRPr lang="en-US" sz="1000" dirty="0" smtClean="0">
              <a:solidFill>
                <a:prstClr val="black"/>
              </a:solidFill>
              <a:latin typeface="Arial" panose="020B0604020202020204" pitchFamily="34" charset="0"/>
              <a:cs typeface="Arial" panose="020B0604020202020204" pitchFamily="34" charset="0"/>
            </a:endParaRPr>
          </a:p>
        </p:txBody>
      </p:sp>
      <p:sp>
        <p:nvSpPr>
          <p:cNvPr id="23" name="Text Box 11"/>
          <p:cNvSpPr txBox="1">
            <a:spLocks noChangeArrowheads="1"/>
          </p:cNvSpPr>
          <p:nvPr/>
        </p:nvSpPr>
        <p:spPr bwMode="auto">
          <a:xfrm>
            <a:off x="302285" y="1010629"/>
            <a:ext cx="3097054" cy="277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altLang="fr-FR" sz="1300" b="1" dirty="0" smtClean="0">
                <a:solidFill>
                  <a:srgbClr val="0070C0"/>
                </a:solidFill>
                <a:cs typeface="Arial" pitchFamily="34" charset="0"/>
              </a:rPr>
              <a:t>Epi update </a:t>
            </a:r>
            <a:r>
              <a:rPr lang="fr-FR" altLang="fr-FR" sz="1300" b="1" dirty="0">
                <a:solidFill>
                  <a:srgbClr val="0070C0"/>
                </a:solidFill>
                <a:cs typeface="Arial" pitchFamily="34" charset="0"/>
              </a:rPr>
              <a:t>on </a:t>
            </a:r>
            <a:r>
              <a:rPr lang="fr-FR" altLang="fr-FR" sz="1300" b="1" dirty="0" smtClean="0">
                <a:solidFill>
                  <a:srgbClr val="0070C0"/>
                </a:solidFill>
                <a:cs typeface="Arial" pitchFamily="34" charset="0"/>
              </a:rPr>
              <a:t>cholera outbreak </a:t>
            </a:r>
            <a:endParaRPr lang="fr-FR" altLang="fr-FR" sz="1300" b="1" dirty="0">
              <a:solidFill>
                <a:srgbClr val="0070C0"/>
              </a:solidFill>
              <a:cs typeface="Arial" pitchFamily="34" charset="0"/>
            </a:endParaRPr>
          </a:p>
        </p:txBody>
      </p:sp>
      <p:sp>
        <p:nvSpPr>
          <p:cNvPr id="28" name="Text Box 11"/>
          <p:cNvSpPr txBox="1">
            <a:spLocks noChangeArrowheads="1"/>
          </p:cNvSpPr>
          <p:nvPr/>
        </p:nvSpPr>
        <p:spPr bwMode="auto">
          <a:xfrm>
            <a:off x="5949758" y="936118"/>
            <a:ext cx="6059487" cy="301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altLang="fr-FR" sz="1300" dirty="0" smtClean="0">
                <a:solidFill>
                  <a:srgbClr val="0070C0"/>
                </a:solidFill>
                <a:latin typeface="Arial" pitchFamily="34" charset="0"/>
                <a:cs typeface="Arial" pitchFamily="34" charset="0"/>
              </a:rPr>
              <a:t>Hot spots of choléra outbreak , </a:t>
            </a:r>
            <a:r>
              <a:rPr lang="fr-FR" altLang="fr-FR" sz="1300" dirty="0" err="1">
                <a:solidFill>
                  <a:srgbClr val="0070C0"/>
                </a:solidFill>
                <a:latin typeface="Arial" pitchFamily="34" charset="0"/>
                <a:cs typeface="Arial" pitchFamily="34" charset="0"/>
              </a:rPr>
              <a:t>W</a:t>
            </a:r>
            <a:r>
              <a:rPr lang="fr-FR" altLang="fr-FR" sz="1300" dirty="0" err="1" smtClean="0">
                <a:solidFill>
                  <a:srgbClr val="0070C0"/>
                </a:solidFill>
                <a:latin typeface="Arial" pitchFamily="34" charset="0"/>
                <a:cs typeface="Arial" pitchFamily="34" charset="0"/>
              </a:rPr>
              <a:t>eek</a:t>
            </a:r>
            <a:r>
              <a:rPr lang="fr-FR" altLang="fr-FR" sz="1300" dirty="0" smtClean="0">
                <a:solidFill>
                  <a:srgbClr val="0070C0"/>
                </a:solidFill>
                <a:latin typeface="Arial" pitchFamily="34" charset="0"/>
                <a:cs typeface="Arial" pitchFamily="34" charset="0"/>
              </a:rPr>
              <a:t> 13 &amp; </a:t>
            </a:r>
            <a:r>
              <a:rPr lang="fr-FR" altLang="fr-FR" sz="1300" dirty="0" err="1" smtClean="0">
                <a:solidFill>
                  <a:srgbClr val="0070C0"/>
                </a:solidFill>
                <a:latin typeface="Arial" pitchFamily="34" charset="0"/>
                <a:cs typeface="Arial" pitchFamily="34" charset="0"/>
              </a:rPr>
              <a:t>Humanitarian</a:t>
            </a:r>
            <a:r>
              <a:rPr lang="fr-FR" altLang="fr-FR" sz="1300" dirty="0" smtClean="0">
                <a:solidFill>
                  <a:srgbClr val="0070C0"/>
                </a:solidFill>
                <a:latin typeface="Arial" pitchFamily="34" charset="0"/>
                <a:cs typeface="Arial" pitchFamily="34" charset="0"/>
              </a:rPr>
              <a:t> </a:t>
            </a:r>
            <a:r>
              <a:rPr lang="fr-FR" altLang="fr-FR" sz="1300" dirty="0" err="1" smtClean="0">
                <a:solidFill>
                  <a:srgbClr val="0070C0"/>
                </a:solidFill>
                <a:latin typeface="Arial" pitchFamily="34" charset="0"/>
                <a:cs typeface="Arial" pitchFamily="34" charset="0"/>
              </a:rPr>
              <a:t>crisis</a:t>
            </a:r>
            <a:r>
              <a:rPr lang="fr-FR" altLang="fr-FR" sz="1300" dirty="0" smtClean="0">
                <a:solidFill>
                  <a:srgbClr val="0070C0"/>
                </a:solidFill>
                <a:latin typeface="Arial" pitchFamily="34" charset="0"/>
                <a:cs typeface="Arial" pitchFamily="34" charset="0"/>
              </a:rPr>
              <a:t> </a:t>
            </a:r>
            <a:r>
              <a:rPr lang="fr-FR" altLang="fr-FR" sz="1300" dirty="0" err="1" smtClean="0">
                <a:solidFill>
                  <a:srgbClr val="0070C0"/>
                </a:solidFill>
                <a:latin typeface="Arial" pitchFamily="34" charset="0"/>
                <a:cs typeface="Arial" pitchFamily="34" charset="0"/>
              </a:rPr>
              <a:t>affected</a:t>
            </a:r>
            <a:r>
              <a:rPr lang="fr-FR" altLang="fr-FR" sz="1300" dirty="0" smtClean="0">
                <a:solidFill>
                  <a:srgbClr val="0070C0"/>
                </a:solidFill>
                <a:latin typeface="Arial" pitchFamily="34" charset="0"/>
                <a:cs typeface="Arial" pitchFamily="34" charset="0"/>
              </a:rPr>
              <a:t> provinces </a:t>
            </a:r>
          </a:p>
        </p:txBody>
      </p:sp>
      <p:sp>
        <p:nvSpPr>
          <p:cNvPr id="18" name="TextBox 16"/>
          <p:cNvSpPr txBox="1"/>
          <p:nvPr/>
        </p:nvSpPr>
        <p:spPr>
          <a:xfrm>
            <a:off x="1245819" y="642971"/>
            <a:ext cx="10923956" cy="246221"/>
          </a:xfrm>
          <a:prstGeom prst="rect">
            <a:avLst/>
          </a:prstGeom>
          <a:solidFill>
            <a:schemeClr val="bg1">
              <a:lumMod val="95000"/>
            </a:schemeClr>
          </a:solidFill>
          <a:ln>
            <a:solidFill>
              <a:srgbClr val="0070C0"/>
            </a:solidFill>
            <a:prstDash val="sysDot"/>
          </a:ln>
          <a:effectLst/>
        </p:spPr>
        <p:txBody>
          <a:bodyPr wrap="square" rtlCol="0">
            <a:spAutoFit/>
          </a:bodyPr>
          <a:lstStyle/>
          <a:p>
            <a:r>
              <a:rPr lang="fr-FR" sz="1000" b="1" dirty="0" err="1" smtClean="0">
                <a:solidFill>
                  <a:srgbClr val="FF0000"/>
                </a:solidFill>
                <a:ea typeface="Calibri"/>
                <a:cs typeface="Times New Roman"/>
              </a:rPr>
              <a:t>Week</a:t>
            </a:r>
            <a:r>
              <a:rPr lang="fr-FR" sz="1000" b="1" dirty="0" smtClean="0">
                <a:solidFill>
                  <a:srgbClr val="FF0000"/>
                </a:solidFill>
                <a:ea typeface="Calibri"/>
                <a:cs typeface="Times New Roman"/>
              </a:rPr>
              <a:t> 13 </a:t>
            </a:r>
            <a:r>
              <a:rPr lang="fr-FR" sz="1000" b="1" dirty="0" smtClean="0">
                <a:solidFill>
                  <a:prstClr val="black"/>
                </a:solidFill>
                <a:ea typeface="Calibri"/>
                <a:cs typeface="Times New Roman"/>
              </a:rPr>
              <a:t>(2018) </a:t>
            </a:r>
            <a:r>
              <a:rPr lang="fr-FR" sz="1000" b="1" dirty="0" smtClean="0">
                <a:solidFill>
                  <a:srgbClr val="F79646">
                    <a:lumMod val="75000"/>
                  </a:srgbClr>
                </a:solidFill>
                <a:ea typeface="Calibri"/>
                <a:cs typeface="Times New Roman"/>
              </a:rPr>
              <a:t>– Cholera cases</a:t>
            </a:r>
            <a:r>
              <a:rPr lang="fr-FR" sz="1000" b="1" dirty="0" smtClean="0">
                <a:solidFill>
                  <a:prstClr val="black"/>
                </a:solidFill>
                <a:ea typeface="Calibri"/>
                <a:cs typeface="Times New Roman"/>
              </a:rPr>
              <a:t>: 513,  </a:t>
            </a:r>
            <a:r>
              <a:rPr lang="fr-FR" sz="1000" b="1" dirty="0" err="1" smtClean="0">
                <a:solidFill>
                  <a:srgbClr val="F79646">
                    <a:lumMod val="75000"/>
                  </a:srgbClr>
                </a:solidFill>
                <a:ea typeface="Calibri"/>
                <a:cs typeface="Times New Roman"/>
              </a:rPr>
              <a:t>Death</a:t>
            </a:r>
            <a:r>
              <a:rPr lang="fr-FR" sz="1000" b="1" dirty="0" smtClean="0">
                <a:solidFill>
                  <a:srgbClr val="F79646">
                    <a:lumMod val="75000"/>
                  </a:srgbClr>
                </a:solidFill>
                <a:ea typeface="Calibri"/>
                <a:cs typeface="Times New Roman"/>
              </a:rPr>
              <a:t> </a:t>
            </a:r>
            <a:r>
              <a:rPr lang="fr-FR" sz="1000" b="1" dirty="0" smtClean="0">
                <a:solidFill>
                  <a:prstClr val="black"/>
                </a:solidFill>
                <a:ea typeface="Calibri"/>
                <a:cs typeface="Times New Roman"/>
              </a:rPr>
              <a:t>: 12 , </a:t>
            </a:r>
            <a:r>
              <a:rPr lang="fr-FR" sz="1000" b="1" dirty="0" smtClean="0">
                <a:solidFill>
                  <a:srgbClr val="F79646">
                    <a:lumMod val="75000"/>
                  </a:srgbClr>
                </a:solidFill>
                <a:ea typeface="Calibri"/>
                <a:cs typeface="Times New Roman"/>
              </a:rPr>
              <a:t>CFR</a:t>
            </a:r>
            <a:r>
              <a:rPr lang="fr-FR" sz="1000" b="1" dirty="0" smtClean="0">
                <a:solidFill>
                  <a:prstClr val="black"/>
                </a:solidFill>
                <a:ea typeface="Calibri"/>
                <a:cs typeface="Times New Roman"/>
              </a:rPr>
              <a:t>: 2.3 %,  </a:t>
            </a:r>
            <a:r>
              <a:rPr lang="fr-FR" sz="1000" b="1" dirty="0" smtClean="0">
                <a:solidFill>
                  <a:srgbClr val="FF0000"/>
                </a:solidFill>
                <a:ea typeface="Calibri"/>
                <a:cs typeface="Times New Roman"/>
              </a:rPr>
              <a:t>W1-13(2018)</a:t>
            </a:r>
            <a:r>
              <a:rPr lang="fr-FR" sz="1000" b="1" dirty="0" smtClean="0">
                <a:solidFill>
                  <a:prstClr val="black"/>
                </a:solidFill>
                <a:ea typeface="Calibri"/>
                <a:cs typeface="Times New Roman"/>
              </a:rPr>
              <a:t> </a:t>
            </a:r>
            <a:r>
              <a:rPr lang="fr-FR" sz="1000" b="1" dirty="0" smtClean="0">
                <a:solidFill>
                  <a:schemeClr val="accent6">
                    <a:lumMod val="75000"/>
                  </a:schemeClr>
                </a:solidFill>
                <a:ea typeface="Calibri"/>
                <a:cs typeface="Times New Roman"/>
              </a:rPr>
              <a:t>Cases</a:t>
            </a:r>
            <a:r>
              <a:rPr lang="fr-FR" sz="1000" b="1" dirty="0" smtClean="0">
                <a:solidFill>
                  <a:prstClr val="black"/>
                </a:solidFill>
                <a:ea typeface="Calibri"/>
                <a:cs typeface="Times New Roman"/>
              </a:rPr>
              <a:t>: 8801 , </a:t>
            </a:r>
            <a:r>
              <a:rPr lang="fr-FR" sz="1000" b="1" dirty="0" err="1" smtClean="0">
                <a:solidFill>
                  <a:schemeClr val="accent6">
                    <a:lumMod val="75000"/>
                  </a:schemeClr>
                </a:solidFill>
                <a:ea typeface="Calibri"/>
                <a:cs typeface="Times New Roman"/>
              </a:rPr>
              <a:t>Death</a:t>
            </a:r>
            <a:r>
              <a:rPr lang="fr-FR" sz="1000" b="1" dirty="0" smtClean="0">
                <a:solidFill>
                  <a:prstClr val="black"/>
                </a:solidFill>
                <a:ea typeface="Calibri"/>
                <a:cs typeface="Times New Roman"/>
              </a:rPr>
              <a:t> :196 </a:t>
            </a:r>
            <a:r>
              <a:rPr lang="fr-FR" sz="1000" b="1" dirty="0" smtClean="0">
                <a:solidFill>
                  <a:srgbClr val="F79646">
                    <a:lumMod val="75000"/>
                  </a:srgbClr>
                </a:solidFill>
                <a:ea typeface="Calibri"/>
                <a:cs typeface="Times New Roman"/>
              </a:rPr>
              <a:t> , CFR</a:t>
            </a:r>
            <a:r>
              <a:rPr lang="fr-FR" sz="1000" b="1" dirty="0">
                <a:solidFill>
                  <a:prstClr val="black"/>
                </a:solidFill>
                <a:ea typeface="Calibri"/>
                <a:cs typeface="Times New Roman"/>
              </a:rPr>
              <a:t>: 2.2</a:t>
            </a:r>
            <a:r>
              <a:rPr lang="fr-FR" sz="1000" b="1" dirty="0" smtClean="0">
                <a:solidFill>
                  <a:prstClr val="black"/>
                </a:solidFill>
                <a:ea typeface="Calibri"/>
                <a:cs typeface="Times New Roman"/>
              </a:rPr>
              <a:t>%); – </a:t>
            </a:r>
            <a:r>
              <a:rPr lang="fr-FR" sz="1000" b="1" dirty="0" smtClean="0">
                <a:solidFill>
                  <a:srgbClr val="FF0000"/>
                </a:solidFill>
                <a:ea typeface="Calibri"/>
                <a:cs typeface="Times New Roman"/>
              </a:rPr>
              <a:t>W1-13 (2017)</a:t>
            </a:r>
            <a:r>
              <a:rPr lang="fr-FR" sz="1000" b="1" dirty="0" smtClean="0">
                <a:solidFill>
                  <a:prstClr val="black"/>
                </a:solidFill>
                <a:ea typeface="Calibri"/>
                <a:cs typeface="Times New Roman"/>
              </a:rPr>
              <a:t> : Cases: 8788 , </a:t>
            </a:r>
            <a:r>
              <a:rPr lang="fr-FR" sz="1000" b="1" dirty="0" err="1" smtClean="0">
                <a:solidFill>
                  <a:prstClr val="black"/>
                </a:solidFill>
                <a:ea typeface="Calibri"/>
                <a:cs typeface="Times New Roman"/>
              </a:rPr>
              <a:t>Death</a:t>
            </a:r>
            <a:r>
              <a:rPr lang="fr-FR" sz="1000" b="1" dirty="0" smtClean="0">
                <a:solidFill>
                  <a:prstClr val="black"/>
                </a:solidFill>
                <a:ea typeface="Calibri"/>
                <a:cs typeface="Times New Roman"/>
              </a:rPr>
              <a:t>: 302 , </a:t>
            </a:r>
            <a:r>
              <a:rPr lang="fr-FR" sz="1000" b="1" dirty="0" smtClean="0">
                <a:solidFill>
                  <a:schemeClr val="accent6">
                    <a:lumMod val="75000"/>
                  </a:schemeClr>
                </a:solidFill>
                <a:ea typeface="Calibri"/>
                <a:cs typeface="Times New Roman"/>
              </a:rPr>
              <a:t>CFR</a:t>
            </a:r>
            <a:r>
              <a:rPr lang="fr-FR" sz="1000" b="1" dirty="0" smtClean="0">
                <a:solidFill>
                  <a:prstClr val="black"/>
                </a:solidFill>
                <a:ea typeface="Calibri"/>
                <a:cs typeface="Times New Roman"/>
              </a:rPr>
              <a:t>: 3.4%   </a:t>
            </a:r>
            <a:endParaRPr lang="fr-FR" sz="1000" b="1" dirty="0">
              <a:solidFill>
                <a:srgbClr val="FF0000"/>
              </a:solidFill>
              <a:ea typeface="Calibri"/>
              <a:cs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758" y="4437112"/>
            <a:ext cx="6059487" cy="165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4511" y="6089603"/>
            <a:ext cx="6059487" cy="37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64" y="3800545"/>
            <a:ext cx="5545988" cy="257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464" y="3371303"/>
            <a:ext cx="5545987" cy="41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975" y="1237335"/>
            <a:ext cx="3312368" cy="105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7252" y="2279673"/>
            <a:ext cx="3312368" cy="11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1964" y="3422797"/>
            <a:ext cx="3302943" cy="97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363838"/>
      </p:ext>
    </p:extLst>
  </p:cSld>
  <p:clrMapOvr>
    <a:masterClrMapping/>
  </p:clrMapOvr>
  <mc:AlternateContent xmlns:mc="http://schemas.openxmlformats.org/markup-compatibility/2006" xmlns:p14="http://schemas.microsoft.com/office/powerpoint/2010/main">
    <mc:Choice Requires="p14">
      <p:transition spd="slow" p14:dur="2000" advClick="0" advTm="31000"/>
    </mc:Choice>
    <mc:Fallback xmlns="">
      <p:transition spd="slow" advClick="0" advTm="31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
          <p:cNvSpPr txBox="1"/>
          <p:nvPr/>
        </p:nvSpPr>
        <p:spPr>
          <a:xfrm>
            <a:off x="-1" y="-41486"/>
            <a:ext cx="10549384" cy="6762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400" b="1" dirty="0" smtClean="0">
              <a:solidFill>
                <a:prstClr val="white"/>
              </a:solidFill>
              <a:ea typeface="Calibri"/>
              <a:cs typeface="Times New Roman"/>
            </a:endParaRPr>
          </a:p>
          <a:p>
            <a:r>
              <a:rPr lang="en-US" sz="2400" b="1" dirty="0" smtClean="0">
                <a:solidFill>
                  <a:prstClr val="white"/>
                </a:solidFill>
                <a:ea typeface="Calibri"/>
                <a:cs typeface="Times New Roman"/>
              </a:rPr>
              <a:t>DR Congo:  </a:t>
            </a:r>
            <a:r>
              <a:rPr lang="en-US" b="1" dirty="0" smtClean="0">
                <a:solidFill>
                  <a:prstClr val="white"/>
                </a:solidFill>
                <a:ea typeface="Calibri"/>
                <a:cs typeface="Times New Roman"/>
              </a:rPr>
              <a:t>     Complex Humanitarian crisis  </a:t>
            </a:r>
            <a:r>
              <a:rPr lang="en-US" b="1" dirty="0" smtClean="0">
                <a:solidFill>
                  <a:srgbClr val="FFFF00"/>
                </a:solidFill>
                <a:ea typeface="Calibri"/>
                <a:cs typeface="Times New Roman"/>
              </a:rPr>
              <a:t>Protracted 3</a:t>
            </a:r>
            <a:r>
              <a:rPr lang="en-US" b="1" dirty="0" smtClean="0">
                <a:solidFill>
                  <a:srgbClr val="FFC000"/>
                </a:solidFill>
                <a:ea typeface="Calibri"/>
                <a:cs typeface="Times New Roman"/>
              </a:rPr>
              <a:t>|</a:t>
            </a:r>
            <a:r>
              <a:rPr lang="en-US" b="1" dirty="0" smtClean="0">
                <a:solidFill>
                  <a:prstClr val="white"/>
                </a:solidFill>
                <a:ea typeface="Calibri"/>
                <a:cs typeface="Times New Roman"/>
              </a:rPr>
              <a:t> </a:t>
            </a:r>
            <a:r>
              <a:rPr lang="en-US" b="1" dirty="0">
                <a:solidFill>
                  <a:srgbClr val="FFC000"/>
                </a:solidFill>
                <a:ea typeface="Calibri"/>
                <a:cs typeface="Times New Roman"/>
              </a:rPr>
              <a:t>Situation as </a:t>
            </a:r>
            <a:r>
              <a:rPr lang="en-US" b="1" dirty="0" smtClean="0">
                <a:solidFill>
                  <a:srgbClr val="FFC000"/>
                </a:solidFill>
                <a:ea typeface="Calibri"/>
                <a:cs typeface="Times New Roman"/>
              </a:rPr>
              <a:t>of 20/04/2018 </a:t>
            </a:r>
            <a:r>
              <a:rPr lang="en-US" b="1" dirty="0" smtClean="0">
                <a:solidFill>
                  <a:prstClr val="white"/>
                </a:solidFill>
                <a:ea typeface="Calibri"/>
                <a:cs typeface="Times New Roman"/>
              </a:rPr>
              <a:t>  </a:t>
            </a:r>
            <a:endParaRPr lang="fr-FR" sz="1100" dirty="0" smtClean="0">
              <a:solidFill>
                <a:prstClr val="white"/>
              </a:solidFill>
              <a:ea typeface="Calibri"/>
              <a:cs typeface="Times New Roman"/>
            </a:endParaRPr>
          </a:p>
          <a:p>
            <a:r>
              <a:rPr lang="en-US" b="1" dirty="0" smtClean="0">
                <a:solidFill>
                  <a:prstClr val="white"/>
                </a:solidFill>
                <a:ea typeface="Calibri"/>
                <a:cs typeface="Times New Roman"/>
              </a:rPr>
              <a:t>  </a:t>
            </a:r>
            <a:endParaRPr lang="fr-FR" sz="1100" dirty="0">
              <a:solidFill>
                <a:prstClr val="white"/>
              </a:solidFill>
              <a:ea typeface="Calibri"/>
              <a:cs typeface="Times New Roman"/>
            </a:endParaRPr>
          </a:p>
          <a:p>
            <a:r>
              <a:rPr lang="en-US" b="1" dirty="0">
                <a:solidFill>
                  <a:prstClr val="white"/>
                </a:solidFill>
                <a:ea typeface="Calibri"/>
                <a:cs typeface="Times New Roman"/>
              </a:rPr>
              <a:t> </a:t>
            </a:r>
            <a:endParaRPr lang="fr-FR" sz="1100" dirty="0">
              <a:solidFill>
                <a:prstClr val="white"/>
              </a:solidFill>
              <a:ea typeface="Calibri"/>
              <a:cs typeface="Times New Roman"/>
            </a:endParaRPr>
          </a:p>
        </p:txBody>
      </p:sp>
      <p:sp>
        <p:nvSpPr>
          <p:cNvPr id="15" name="TextBox 14"/>
          <p:cNvSpPr txBox="1"/>
          <p:nvPr/>
        </p:nvSpPr>
        <p:spPr>
          <a:xfrm>
            <a:off x="-16248" y="566786"/>
            <a:ext cx="1335917" cy="369332"/>
          </a:xfrm>
          <a:prstGeom prst="rect">
            <a:avLst/>
          </a:prstGeom>
          <a:noFill/>
        </p:spPr>
        <p:txBody>
          <a:bodyPr wrap="square" rtlCol="0">
            <a:spAutoFit/>
          </a:bodyPr>
          <a:lstStyle/>
          <a:p>
            <a:r>
              <a:rPr lang="fr-FR" b="1" dirty="0">
                <a:solidFill>
                  <a:srgbClr val="F79646">
                    <a:lumMod val="75000"/>
                  </a:srgbClr>
                </a:solidFill>
                <a:ea typeface="Calibri"/>
                <a:cs typeface="Times New Roman"/>
              </a:rPr>
              <a:t>Key Figures</a:t>
            </a:r>
            <a:r>
              <a:rPr lang="fr-FR" dirty="0" smtClean="0">
                <a:solidFill>
                  <a:srgbClr val="F79646">
                    <a:lumMod val="75000"/>
                  </a:srgbClr>
                </a:solidFill>
              </a:rPr>
              <a:t>: </a:t>
            </a:r>
            <a:endParaRPr lang="fr-FR" dirty="0">
              <a:solidFill>
                <a:srgbClr val="F79646">
                  <a:lumMod val="75000"/>
                </a:srgbClr>
              </a:solidFill>
            </a:endParaRPr>
          </a:p>
        </p:txBody>
      </p:sp>
      <p:sp>
        <p:nvSpPr>
          <p:cNvPr id="20" name="Text Box 8"/>
          <p:cNvSpPr txBox="1">
            <a:spLocks noChangeArrowheads="1"/>
          </p:cNvSpPr>
          <p:nvPr/>
        </p:nvSpPr>
        <p:spPr bwMode="auto">
          <a:xfrm>
            <a:off x="7487680" y="4005064"/>
            <a:ext cx="4551987" cy="1364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171450" indent="-171450" algn="just" fontAlgn="base">
              <a:spcBef>
                <a:spcPct val="0"/>
              </a:spcBef>
              <a:spcAft>
                <a:spcPts val="200"/>
              </a:spcAft>
              <a:buSzPts val="1000"/>
              <a:buFont typeface="Arial" panose="020B0604020202020204" pitchFamily="34" charset="0"/>
              <a:buChar char="•"/>
            </a:pPr>
            <a:r>
              <a:rPr lang="en-US" sz="1050" dirty="0" smtClean="0">
                <a:solidFill>
                  <a:prstClr val="black"/>
                </a:solidFill>
                <a:latin typeface="Arial" panose="020B0604020202020204" pitchFamily="34" charset="0"/>
                <a:cs typeface="Arial" panose="020B0604020202020204" pitchFamily="34" charset="0"/>
              </a:rPr>
              <a:t>Agreement is expected between </a:t>
            </a:r>
            <a:r>
              <a:rPr lang="en-US" sz="1050" dirty="0" err="1" smtClean="0">
                <a:solidFill>
                  <a:prstClr val="black"/>
                </a:solidFill>
                <a:latin typeface="Arial" panose="020B0604020202020204" pitchFamily="34" charset="0"/>
                <a:cs typeface="Arial" panose="020B0604020202020204" pitchFamily="34" charset="0"/>
              </a:rPr>
              <a:t>MoH</a:t>
            </a:r>
            <a:r>
              <a:rPr lang="en-US" sz="1050" dirty="0">
                <a:solidFill>
                  <a:prstClr val="black"/>
                </a:solidFill>
                <a:latin typeface="Arial" panose="020B0604020202020204" pitchFamily="34" charset="0"/>
                <a:cs typeface="Arial" panose="020B0604020202020204" pitchFamily="34" charset="0"/>
              </a:rPr>
              <a:t>/</a:t>
            </a:r>
            <a:r>
              <a:rPr lang="en-US" sz="1050" dirty="0" smtClean="0">
                <a:solidFill>
                  <a:prstClr val="black"/>
                </a:solidFill>
                <a:latin typeface="Arial" panose="020B0604020202020204" pitchFamily="34" charset="0"/>
                <a:cs typeface="Arial" panose="020B0604020202020204" pitchFamily="34" charset="0"/>
              </a:rPr>
              <a:t>DRC and Neighboring countries (Burundi, Congo, Uganda, Tanzania) to initiate cross border meetings</a:t>
            </a:r>
            <a:endParaRPr lang="en-US" sz="1000" dirty="0">
              <a:solidFill>
                <a:prstClr val="black"/>
              </a:solidFill>
              <a:latin typeface="Arial" panose="020B0604020202020204" pitchFamily="34" charset="0"/>
              <a:cs typeface="Arial" panose="020B0604020202020204" pitchFamily="34" charset="0"/>
            </a:endParaRPr>
          </a:p>
          <a:p>
            <a:pPr marL="171450" indent="-171450" algn="just" fontAlgn="base">
              <a:spcBef>
                <a:spcPct val="0"/>
              </a:spcBef>
              <a:spcAft>
                <a:spcPts val="200"/>
              </a:spcAft>
              <a:buSzPts val="1000"/>
              <a:buFont typeface="Arial" panose="020B0604020202020204" pitchFamily="34" charset="0"/>
              <a:buChar char="•"/>
            </a:pPr>
            <a:r>
              <a:rPr lang="en-US" sz="1050" dirty="0" smtClean="0">
                <a:solidFill>
                  <a:prstClr val="black"/>
                </a:solidFill>
                <a:latin typeface="Arial" panose="020B0604020202020204" pitchFamily="34" charset="0"/>
                <a:cs typeface="Arial" panose="020B0604020202020204" pitchFamily="34" charset="0"/>
              </a:rPr>
              <a:t>Lack of Funds for an adequate WHO support to humanitarian crisis following intercommunity conflicts (</a:t>
            </a:r>
            <a:r>
              <a:rPr lang="en-US" sz="1050" dirty="0" err="1" smtClean="0">
                <a:solidFill>
                  <a:prstClr val="black"/>
                </a:solidFill>
                <a:latin typeface="Arial" panose="020B0604020202020204" pitchFamily="34" charset="0"/>
                <a:cs typeface="Arial" panose="020B0604020202020204" pitchFamily="34" charset="0"/>
              </a:rPr>
              <a:t>Ituri</a:t>
            </a:r>
            <a:r>
              <a:rPr lang="en-US" sz="1050" dirty="0" smtClean="0">
                <a:solidFill>
                  <a:prstClr val="black"/>
                </a:solidFill>
                <a:latin typeface="Arial" panose="020B0604020202020204" pitchFamily="34" charset="0"/>
                <a:cs typeface="Arial" panose="020B0604020202020204" pitchFamily="34" charset="0"/>
              </a:rPr>
              <a:t>, </a:t>
            </a:r>
            <a:r>
              <a:rPr lang="en-US" sz="1050" dirty="0" err="1" smtClean="0">
                <a:solidFill>
                  <a:prstClr val="black"/>
                </a:solidFill>
                <a:latin typeface="Arial" panose="020B0604020202020204" pitchFamily="34" charset="0"/>
                <a:cs typeface="Arial" panose="020B0604020202020204" pitchFamily="34" charset="0"/>
              </a:rPr>
              <a:t>Sud</a:t>
            </a:r>
            <a:r>
              <a:rPr lang="en-US" sz="1050" dirty="0" smtClean="0">
                <a:solidFill>
                  <a:prstClr val="black"/>
                </a:solidFill>
                <a:latin typeface="Arial" panose="020B0604020202020204" pitchFamily="34" charset="0"/>
                <a:cs typeface="Arial" panose="020B0604020202020204" pitchFamily="34" charset="0"/>
              </a:rPr>
              <a:t> </a:t>
            </a:r>
            <a:r>
              <a:rPr lang="en-US" sz="1050" dirty="0" err="1" smtClean="0">
                <a:solidFill>
                  <a:prstClr val="black"/>
                </a:solidFill>
                <a:latin typeface="Arial" panose="020B0604020202020204" pitchFamily="34" charset="0"/>
                <a:cs typeface="Arial" panose="020B0604020202020204" pitchFamily="34" charset="0"/>
              </a:rPr>
              <a:t>Kivi</a:t>
            </a:r>
            <a:r>
              <a:rPr lang="en-US" sz="1050" dirty="0" smtClean="0">
                <a:solidFill>
                  <a:prstClr val="black"/>
                </a:solidFill>
                <a:latin typeface="Arial" panose="020B0604020202020204" pitchFamily="34" charset="0"/>
                <a:cs typeface="Arial" panose="020B0604020202020204" pitchFamily="34" charset="0"/>
              </a:rPr>
              <a:t> (</a:t>
            </a:r>
            <a:r>
              <a:rPr lang="en-US" sz="1050" dirty="0" err="1" smtClean="0">
                <a:solidFill>
                  <a:prstClr val="black"/>
                </a:solidFill>
                <a:latin typeface="Arial" panose="020B0604020202020204" pitchFamily="34" charset="0"/>
                <a:cs typeface="Arial" panose="020B0604020202020204" pitchFamily="34" charset="0"/>
              </a:rPr>
              <a:t>Fizi</a:t>
            </a:r>
            <a:r>
              <a:rPr lang="en-US" sz="1050" dirty="0" smtClean="0">
                <a:solidFill>
                  <a:prstClr val="black"/>
                </a:solidFill>
                <a:latin typeface="Arial" panose="020B0604020202020204" pitchFamily="34" charset="0"/>
                <a:cs typeface="Arial" panose="020B0604020202020204" pitchFamily="34" charset="0"/>
              </a:rPr>
              <a:t>),Tanganyika</a:t>
            </a:r>
            <a:endParaRPr lang="en-US" sz="1050" dirty="0">
              <a:solidFill>
                <a:prstClr val="black"/>
              </a:solidFill>
              <a:latin typeface="Arial" panose="020B0604020202020204" pitchFamily="34" charset="0"/>
              <a:cs typeface="Arial" panose="020B0604020202020204" pitchFamily="34" charset="0"/>
            </a:endParaRPr>
          </a:p>
          <a:p>
            <a:pPr marL="171450" indent="-171450" algn="just" fontAlgn="base">
              <a:spcBef>
                <a:spcPct val="0"/>
              </a:spcBef>
              <a:spcAft>
                <a:spcPts val="200"/>
              </a:spcAft>
              <a:buSzPts val="1000"/>
              <a:buFont typeface="Arial" panose="020B0604020202020204" pitchFamily="34" charset="0"/>
              <a:buChar char="•"/>
            </a:pPr>
            <a:r>
              <a:rPr lang="en-US" sz="1050" dirty="0" smtClean="0">
                <a:solidFill>
                  <a:prstClr val="black"/>
                </a:solidFill>
                <a:latin typeface="Arial" panose="020B0604020202020204" pitchFamily="34" charset="0"/>
                <a:cs typeface="Arial" panose="020B0604020202020204" pitchFamily="34" charset="0"/>
              </a:rPr>
              <a:t>Exported cases of cholera in Uganda and Tanzania and risk of contamination of Burundi. Need of funds for cross border operations and to fill the gap in health service provision in all humanitarian settings</a:t>
            </a:r>
          </a:p>
        </p:txBody>
      </p:sp>
      <p:sp>
        <p:nvSpPr>
          <p:cNvPr id="21" name="Text Box 9"/>
          <p:cNvSpPr txBox="1">
            <a:spLocks noChangeArrowheads="1"/>
          </p:cNvSpPr>
          <p:nvPr/>
        </p:nvSpPr>
        <p:spPr bwMode="auto">
          <a:xfrm>
            <a:off x="7986239" y="3573052"/>
            <a:ext cx="3456642" cy="43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GB" altLang="fr-FR" sz="1300" b="1" dirty="0">
                <a:solidFill>
                  <a:srgbClr val="0070C0"/>
                </a:solidFill>
                <a:cs typeface="Arial" pitchFamily="34" charset="0"/>
              </a:rPr>
              <a:t>Operation challenges and Gaps</a:t>
            </a:r>
          </a:p>
        </p:txBody>
      </p:sp>
      <p:sp>
        <p:nvSpPr>
          <p:cNvPr id="31" name="TextBox 30"/>
          <p:cNvSpPr txBox="1"/>
          <p:nvPr/>
        </p:nvSpPr>
        <p:spPr>
          <a:xfrm>
            <a:off x="1319669" y="588623"/>
            <a:ext cx="10850107" cy="600164"/>
          </a:xfrm>
          <a:prstGeom prst="rect">
            <a:avLst/>
          </a:prstGeom>
          <a:solidFill>
            <a:schemeClr val="accent6">
              <a:lumMod val="40000"/>
              <a:lumOff val="60000"/>
            </a:schemeClr>
          </a:solidFill>
          <a:ln>
            <a:solidFill>
              <a:srgbClr val="0070C0"/>
            </a:solidFill>
            <a:prstDash val="sysDot"/>
          </a:ln>
          <a:effectLst/>
        </p:spPr>
        <p:txBody>
          <a:bodyPr wrap="square" rtlCol="0">
            <a:spAutoFit/>
          </a:bodyPr>
          <a:lstStyle/>
          <a:p>
            <a:r>
              <a:rPr lang="en-GB" sz="1100" b="1" dirty="0" smtClean="0">
                <a:solidFill>
                  <a:prstClr val="black"/>
                </a:solidFill>
                <a:ea typeface="Calibri"/>
                <a:cs typeface="Times New Roman"/>
              </a:rPr>
              <a:t> </a:t>
            </a:r>
            <a:r>
              <a:rPr lang="en-GB" sz="1100" b="1" dirty="0">
                <a:solidFill>
                  <a:prstClr val="black"/>
                </a:solidFill>
                <a:ea typeface="Calibri"/>
                <a:cs typeface="Times New Roman"/>
              </a:rPr>
              <a:t>H</a:t>
            </a:r>
            <a:r>
              <a:rPr lang="en-GB" sz="1100" b="1" dirty="0" smtClean="0">
                <a:solidFill>
                  <a:prstClr val="black"/>
                </a:solidFill>
                <a:ea typeface="Calibri"/>
                <a:cs typeface="Times New Roman"/>
              </a:rPr>
              <a:t>umanitarian crisis: </a:t>
            </a:r>
            <a:r>
              <a:rPr lang="en-GB" sz="1100" b="1" dirty="0" smtClean="0">
                <a:solidFill>
                  <a:srgbClr val="1F497D"/>
                </a:solidFill>
                <a:ea typeface="Calibri"/>
                <a:cs typeface="Times New Roman"/>
              </a:rPr>
              <a:t>IDPs</a:t>
            </a:r>
            <a:r>
              <a:rPr lang="en-GB" sz="1100" b="1" dirty="0" smtClean="0">
                <a:solidFill>
                  <a:prstClr val="black"/>
                </a:solidFill>
                <a:ea typeface="Calibri"/>
                <a:cs typeface="Times New Roman"/>
              </a:rPr>
              <a:t>: </a:t>
            </a:r>
            <a:r>
              <a:rPr lang="en-GB" sz="1100" b="1" dirty="0" smtClean="0">
                <a:solidFill>
                  <a:srgbClr val="F79646">
                    <a:lumMod val="75000"/>
                  </a:srgbClr>
                </a:solidFill>
                <a:ea typeface="Calibri"/>
                <a:cs typeface="Times New Roman"/>
              </a:rPr>
              <a:t>4,3M</a:t>
            </a:r>
            <a:r>
              <a:rPr lang="en-GB" sz="1100" b="1" dirty="0" smtClean="0">
                <a:solidFill>
                  <a:prstClr val="black"/>
                </a:solidFill>
                <a:ea typeface="Calibri"/>
                <a:cs typeface="Times New Roman"/>
              </a:rPr>
              <a:t> ;  In need of humanitarian assistance: </a:t>
            </a:r>
            <a:r>
              <a:rPr lang="en-GB" sz="1100" b="1" dirty="0" smtClean="0">
                <a:solidFill>
                  <a:srgbClr val="F79646">
                    <a:lumMod val="75000"/>
                  </a:srgbClr>
                </a:solidFill>
                <a:ea typeface="Calibri"/>
                <a:cs typeface="Times New Roman"/>
              </a:rPr>
              <a:t>13.1M</a:t>
            </a:r>
            <a:r>
              <a:rPr lang="en-GB" sz="1100" b="1" dirty="0" smtClean="0">
                <a:solidFill>
                  <a:prstClr val="black"/>
                </a:solidFill>
                <a:ea typeface="Calibri"/>
                <a:cs typeface="Times New Roman"/>
              </a:rPr>
              <a:t>; </a:t>
            </a:r>
            <a:r>
              <a:rPr lang="en-GB" sz="1100" b="1" dirty="0">
                <a:solidFill>
                  <a:prstClr val="black"/>
                </a:solidFill>
                <a:ea typeface="Calibri"/>
                <a:cs typeface="Times New Roman"/>
              </a:rPr>
              <a:t>S</a:t>
            </a:r>
            <a:r>
              <a:rPr lang="en-GB" sz="1100" b="1" dirty="0" smtClean="0">
                <a:solidFill>
                  <a:prstClr val="black"/>
                </a:solidFill>
                <a:ea typeface="Calibri"/>
                <a:cs typeface="Times New Roman"/>
              </a:rPr>
              <a:t>everely food insecure people: </a:t>
            </a:r>
            <a:r>
              <a:rPr lang="en-GB" sz="1100" b="1" dirty="0" smtClean="0">
                <a:solidFill>
                  <a:srgbClr val="F79646">
                    <a:lumMod val="75000"/>
                  </a:srgbClr>
                </a:solidFill>
                <a:ea typeface="Calibri"/>
                <a:cs typeface="Times New Roman"/>
              </a:rPr>
              <a:t>9,9 million</a:t>
            </a:r>
          </a:p>
          <a:p>
            <a:r>
              <a:rPr lang="en-GB" sz="1100" b="1" dirty="0" smtClean="0">
                <a:solidFill>
                  <a:srgbClr val="FF0000"/>
                </a:solidFill>
                <a:ea typeface="Calibri"/>
                <a:cs typeface="Times New Roman"/>
              </a:rPr>
              <a:t>2018</a:t>
            </a:r>
            <a:r>
              <a:rPr lang="en-GB" sz="1100" b="1" dirty="0" smtClean="0">
                <a:solidFill>
                  <a:prstClr val="black"/>
                </a:solidFill>
                <a:ea typeface="Calibri"/>
                <a:cs typeface="Times New Roman"/>
              </a:rPr>
              <a:t>: Population displacement in provinces of </a:t>
            </a:r>
            <a:r>
              <a:rPr lang="en-GB" sz="1100" b="1" dirty="0" err="1" smtClean="0">
                <a:solidFill>
                  <a:srgbClr val="F79646">
                    <a:lumMod val="75000"/>
                  </a:srgbClr>
                </a:solidFill>
                <a:ea typeface="Calibri"/>
                <a:cs typeface="Times New Roman"/>
              </a:rPr>
              <a:t>Sud</a:t>
            </a:r>
            <a:r>
              <a:rPr lang="en-GB" sz="1100" b="1" dirty="0" smtClean="0">
                <a:solidFill>
                  <a:srgbClr val="F79646">
                    <a:lumMod val="75000"/>
                  </a:srgbClr>
                </a:solidFill>
                <a:ea typeface="Calibri"/>
                <a:cs typeface="Times New Roman"/>
              </a:rPr>
              <a:t> Kivu, Nord Kivu, Kasai central, Tanganyika, Maniema</a:t>
            </a:r>
            <a:r>
              <a:rPr lang="en-GB" sz="1100" b="1" dirty="0" smtClean="0">
                <a:solidFill>
                  <a:prstClr val="black"/>
                </a:solidFill>
                <a:ea typeface="Calibri"/>
                <a:cs typeface="Times New Roman"/>
              </a:rPr>
              <a:t> ;</a:t>
            </a:r>
            <a:r>
              <a:rPr lang="en-GB" sz="1100" b="1" dirty="0" smtClean="0">
                <a:solidFill>
                  <a:srgbClr val="F79646">
                    <a:lumMod val="75000"/>
                  </a:srgbClr>
                </a:solidFill>
                <a:ea typeface="Calibri"/>
                <a:cs typeface="Times New Roman"/>
              </a:rPr>
              <a:t> </a:t>
            </a:r>
            <a:r>
              <a:rPr lang="en-GB" sz="1100" b="1" dirty="0" smtClean="0">
                <a:solidFill>
                  <a:prstClr val="black"/>
                </a:solidFill>
                <a:ea typeface="Calibri"/>
                <a:cs typeface="Times New Roman"/>
              </a:rPr>
              <a:t>Interethnic </a:t>
            </a:r>
            <a:r>
              <a:rPr lang="en-GB" sz="1100" b="1" dirty="0" err="1" smtClean="0">
                <a:solidFill>
                  <a:prstClr val="black"/>
                </a:solidFill>
                <a:ea typeface="Calibri"/>
                <a:cs typeface="Times New Roman"/>
              </a:rPr>
              <a:t>Violences</a:t>
            </a:r>
            <a:r>
              <a:rPr lang="en-GB" sz="1100" b="1" dirty="0" smtClean="0">
                <a:solidFill>
                  <a:prstClr val="black"/>
                </a:solidFill>
                <a:ea typeface="Calibri"/>
                <a:cs typeface="Times New Roman"/>
              </a:rPr>
              <a:t>/armed conflict : </a:t>
            </a:r>
            <a:r>
              <a:rPr lang="en-GB" sz="1100" b="1" dirty="0" err="1" smtClean="0">
                <a:solidFill>
                  <a:srgbClr val="F79646">
                    <a:lumMod val="75000"/>
                  </a:srgbClr>
                </a:solidFill>
                <a:ea typeface="Calibri"/>
                <a:cs typeface="Times New Roman"/>
              </a:rPr>
              <a:t>Ituri</a:t>
            </a:r>
            <a:r>
              <a:rPr lang="en-GB" sz="1100" b="1" dirty="0" smtClean="0">
                <a:solidFill>
                  <a:srgbClr val="F79646">
                    <a:lumMod val="75000"/>
                  </a:srgbClr>
                </a:solidFill>
                <a:ea typeface="Calibri"/>
                <a:cs typeface="Times New Roman"/>
              </a:rPr>
              <a:t> , </a:t>
            </a:r>
            <a:r>
              <a:rPr lang="en-GB" sz="1100" b="1" dirty="0" err="1" smtClean="0">
                <a:solidFill>
                  <a:srgbClr val="F79646">
                    <a:lumMod val="75000"/>
                  </a:srgbClr>
                </a:solidFill>
                <a:ea typeface="Calibri"/>
                <a:cs typeface="Times New Roman"/>
              </a:rPr>
              <a:t>Sud</a:t>
            </a:r>
            <a:r>
              <a:rPr lang="en-GB" sz="1100" b="1" dirty="0" smtClean="0">
                <a:solidFill>
                  <a:srgbClr val="F79646">
                    <a:lumMod val="75000"/>
                  </a:srgbClr>
                </a:solidFill>
                <a:ea typeface="Calibri"/>
                <a:cs typeface="Times New Roman"/>
              </a:rPr>
              <a:t> Kivu, Nord-Kivu, Tanganyika, Kasai;</a:t>
            </a:r>
            <a:r>
              <a:rPr lang="en-GB" sz="1100" b="1" dirty="0" smtClean="0">
                <a:solidFill>
                  <a:prstClr val="black"/>
                </a:solidFill>
                <a:ea typeface="Calibri"/>
                <a:cs typeface="Times New Roman"/>
              </a:rPr>
              <a:t>. </a:t>
            </a:r>
            <a:r>
              <a:rPr lang="en-GB" sz="1100" b="1" dirty="0" smtClean="0">
                <a:solidFill>
                  <a:srgbClr val="F79646">
                    <a:lumMod val="75000"/>
                  </a:srgbClr>
                </a:solidFill>
                <a:ea typeface="Calibri"/>
                <a:cs typeface="Times New Roman"/>
              </a:rPr>
              <a:t>2 M</a:t>
            </a:r>
            <a:r>
              <a:rPr lang="en-GB" sz="1100" b="1" dirty="0" smtClean="0">
                <a:solidFill>
                  <a:prstClr val="black"/>
                </a:solidFill>
                <a:ea typeface="Calibri"/>
                <a:cs typeface="Times New Roman"/>
              </a:rPr>
              <a:t> </a:t>
            </a:r>
            <a:r>
              <a:rPr lang="en-GB" sz="1100" b="1" dirty="0" smtClean="0">
                <a:solidFill>
                  <a:schemeClr val="accent6">
                    <a:lumMod val="75000"/>
                  </a:schemeClr>
                </a:solidFill>
                <a:ea typeface="Calibri"/>
                <a:cs typeface="Times New Roman"/>
              </a:rPr>
              <a:t>of children </a:t>
            </a:r>
            <a:r>
              <a:rPr lang="en-GB" sz="1100" b="1" dirty="0" smtClean="0">
                <a:solidFill>
                  <a:prstClr val="black"/>
                </a:solidFill>
                <a:ea typeface="Calibri"/>
                <a:cs typeface="Times New Roman"/>
              </a:rPr>
              <a:t>affected by </a:t>
            </a:r>
            <a:r>
              <a:rPr lang="en-GB" sz="1100" b="1" dirty="0" smtClean="0">
                <a:solidFill>
                  <a:srgbClr val="0070C0"/>
                </a:solidFill>
                <a:ea typeface="Calibri"/>
                <a:cs typeface="Times New Roman"/>
              </a:rPr>
              <a:t>malnutrition</a:t>
            </a:r>
            <a:endParaRPr lang="en-GB" sz="1100" b="1" dirty="0">
              <a:solidFill>
                <a:srgbClr val="0070C0"/>
              </a:solidFill>
              <a:ea typeface="Calibri"/>
              <a:cs typeface="Times New Roman"/>
            </a:endParaRPr>
          </a:p>
        </p:txBody>
      </p:sp>
      <p:sp>
        <p:nvSpPr>
          <p:cNvPr id="3" name="TextBox 2"/>
          <p:cNvSpPr txBox="1"/>
          <p:nvPr/>
        </p:nvSpPr>
        <p:spPr>
          <a:xfrm>
            <a:off x="3468220" y="3573052"/>
            <a:ext cx="3912811" cy="461665"/>
          </a:xfrm>
          <a:prstGeom prst="rect">
            <a:avLst/>
          </a:prstGeom>
          <a:noFill/>
        </p:spPr>
        <p:txBody>
          <a:bodyPr wrap="square" rtlCol="0">
            <a:spAutoFit/>
          </a:bodyPr>
          <a:lstStyle>
            <a:defPPr>
              <a:defRPr lang="fr-FR"/>
            </a:defPPr>
            <a:lvl1pPr>
              <a:defRPr sz="1200" b="1">
                <a:solidFill>
                  <a:srgbClr val="0070C0"/>
                </a:solidFill>
              </a:defRPr>
            </a:lvl1pPr>
          </a:lstStyle>
          <a:p>
            <a:r>
              <a:rPr lang="fr-FR" b="0" dirty="0"/>
              <a:t>Figure 2: Evolution du nombre de cas suspects de Monkey-</a:t>
            </a:r>
            <a:r>
              <a:rPr lang="fr-FR" b="0" dirty="0" err="1"/>
              <a:t>pox</a:t>
            </a:r>
            <a:r>
              <a:rPr lang="fr-FR" b="0" dirty="0"/>
              <a:t> en RDC de la semaine 1 à la semaine 13 de 2018.</a:t>
            </a:r>
            <a:endParaRPr lang="en-US" b="0" dirty="0"/>
          </a:p>
        </p:txBody>
      </p:sp>
      <p:sp>
        <p:nvSpPr>
          <p:cNvPr id="26" name="Text Box 10"/>
          <p:cNvSpPr txBox="1">
            <a:spLocks noChangeArrowheads="1"/>
          </p:cNvSpPr>
          <p:nvPr/>
        </p:nvSpPr>
        <p:spPr bwMode="auto">
          <a:xfrm>
            <a:off x="7438567" y="5645265"/>
            <a:ext cx="4650215" cy="874437"/>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171450" indent="-171450" algn="just" fontAlgn="base">
              <a:lnSpc>
                <a:spcPct val="115000"/>
              </a:lnSpc>
              <a:spcBef>
                <a:spcPct val="0"/>
              </a:spcBef>
              <a:spcAft>
                <a:spcPts val="200"/>
              </a:spcAft>
              <a:buFont typeface="Arial" panose="020B0604020202020204" pitchFamily="34" charset="0"/>
              <a:buChar char="•"/>
            </a:pPr>
            <a:r>
              <a:rPr lang="en-US" altLang="fr-FR" sz="1020" dirty="0" smtClean="0">
                <a:solidFill>
                  <a:prstClr val="black"/>
                </a:solidFill>
                <a:latin typeface="Arial" panose="020B0604020202020204" pitchFamily="34" charset="0"/>
                <a:cs typeface="Arial" panose="020B0604020202020204" pitchFamily="34" charset="0"/>
              </a:rPr>
              <a:t>Advocate and provide financial support for cross border meetings and operations to improve prevention and response to cholera outbreaks</a:t>
            </a:r>
          </a:p>
          <a:p>
            <a:pPr marL="171450" indent="-171450" algn="just" fontAlgn="base">
              <a:lnSpc>
                <a:spcPct val="115000"/>
              </a:lnSpc>
              <a:spcBef>
                <a:spcPct val="0"/>
              </a:spcBef>
              <a:spcAft>
                <a:spcPts val="200"/>
              </a:spcAft>
              <a:buFont typeface="Arial" panose="020B0604020202020204" pitchFamily="34" charset="0"/>
              <a:buChar char="•"/>
            </a:pPr>
            <a:r>
              <a:rPr lang="en-US" altLang="fr-FR" sz="1020" dirty="0" smtClean="0">
                <a:solidFill>
                  <a:prstClr val="black"/>
                </a:solidFill>
                <a:latin typeface="Arial" panose="020B0604020202020204" pitchFamily="34" charset="0"/>
                <a:cs typeface="Arial" panose="020B0604020202020204" pitchFamily="34" charset="0"/>
              </a:rPr>
              <a:t>Follow up on DRC/EMO operation review to increase access to humanitarian assistance and WHO support to the ongoing outbreak responses.</a:t>
            </a:r>
          </a:p>
          <a:p>
            <a:pPr marL="171450" indent="-171450" algn="just" fontAlgn="base">
              <a:lnSpc>
                <a:spcPct val="115000"/>
              </a:lnSpc>
              <a:spcBef>
                <a:spcPct val="0"/>
              </a:spcBef>
              <a:spcAft>
                <a:spcPts val="200"/>
              </a:spcAft>
              <a:buFont typeface="Arial" panose="020B0604020202020204" pitchFamily="34" charset="0"/>
              <a:buChar char="•"/>
            </a:pPr>
            <a:endParaRPr lang="en-US" altLang="fr-FR" sz="1020" dirty="0">
              <a:solidFill>
                <a:prstClr val="black"/>
              </a:solidFill>
              <a:latin typeface="Arial" panose="020B0604020202020204" pitchFamily="34" charset="0"/>
              <a:cs typeface="Arial" panose="020B0604020202020204" pitchFamily="34" charset="0"/>
            </a:endParaRPr>
          </a:p>
        </p:txBody>
      </p:sp>
      <p:sp>
        <p:nvSpPr>
          <p:cNvPr id="27" name="Text Box 10"/>
          <p:cNvSpPr txBox="1">
            <a:spLocks noChangeArrowheads="1"/>
          </p:cNvSpPr>
          <p:nvPr/>
        </p:nvSpPr>
        <p:spPr bwMode="auto">
          <a:xfrm>
            <a:off x="101910" y="1650247"/>
            <a:ext cx="3102658" cy="4869455"/>
          </a:xfrm>
          <a:prstGeom prst="rect">
            <a:avLst/>
          </a:prstGeom>
          <a:solidFill>
            <a:schemeClr val="accent3">
              <a:lumMod val="40000"/>
              <a:lumOff val="60000"/>
            </a:schemeClr>
          </a:solidFill>
          <a:ln>
            <a:noFill/>
          </a:ln>
          <a:effectLst/>
          <a:extLst/>
        </p:spPr>
        <p:txBody>
          <a:bodyPr vert="horz" wrap="square" lIns="36576" tIns="36576" rIns="36576" bIns="36576" numCol="1" anchor="t" anchorCtr="0" compatLnSpc="1">
            <a:prstTxWarp prst="textNoShape">
              <a:avLst/>
            </a:prstTxWarp>
          </a:bodyPr>
          <a:lstStyle/>
          <a:p>
            <a:pPr marL="171450" indent="-171450">
              <a:buFontTx/>
              <a:buChar char="-"/>
            </a:pPr>
            <a:r>
              <a:rPr lang="en-US" sz="1050" b="1" u="sng" dirty="0" smtClean="0">
                <a:solidFill>
                  <a:srgbClr val="F79646">
                    <a:lumMod val="75000"/>
                  </a:srgbClr>
                </a:solidFill>
                <a:latin typeface="Arial" panose="020B0604020202020204" pitchFamily="34" charset="0"/>
                <a:cs typeface="Arial" panose="020B0604020202020204" pitchFamily="34" charset="0"/>
              </a:rPr>
              <a:t>Disease Outbreak  (except  Cholera) : </a:t>
            </a:r>
          </a:p>
          <a:p>
            <a:pPr marL="171450" indent="-171450">
              <a:buFontTx/>
              <a:buChar char="-"/>
            </a:pPr>
            <a:r>
              <a:rPr lang="en-US" sz="1000" b="1" u="sng" dirty="0" smtClean="0">
                <a:solidFill>
                  <a:srgbClr val="002060"/>
                </a:solidFill>
                <a:latin typeface="Arial" panose="020B0604020202020204" pitchFamily="34" charset="0"/>
                <a:cs typeface="Arial" panose="020B0604020202020204" pitchFamily="34" charset="0"/>
              </a:rPr>
              <a:t>Monkey Po</a:t>
            </a:r>
            <a:r>
              <a:rPr lang="en-US" sz="1000" u="sng" dirty="0" smtClean="0">
                <a:latin typeface="Arial" panose="020B0604020202020204" pitchFamily="34" charset="0"/>
                <a:cs typeface="Arial" panose="020B0604020202020204" pitchFamily="34" charset="0"/>
              </a:rPr>
              <a:t>x</a:t>
            </a:r>
            <a:r>
              <a:rPr lang="en-US" sz="1000" dirty="0" smtClean="0">
                <a:latin typeface="Arial" panose="020B0604020202020204" pitchFamily="34" charset="0"/>
                <a:cs typeface="Arial" panose="020B0604020202020204" pitchFamily="34" charset="0"/>
              </a:rPr>
              <a:t>: Decreasing trend : W13: 93 cases with 1 death (CFR: 1.07 %) against 133 cases with 1 death in Week 12 (CFR:0.75%). </a:t>
            </a:r>
            <a:r>
              <a:rPr lang="en-US" sz="1000" dirty="0" smtClean="0">
                <a:solidFill>
                  <a:srgbClr val="0070C0"/>
                </a:solidFill>
                <a:latin typeface="Arial" panose="020B0604020202020204" pitchFamily="34" charset="0"/>
                <a:cs typeface="Arial" panose="020B0604020202020204" pitchFamily="34" charset="0"/>
              </a:rPr>
              <a:t>A total of 941 cases with 26 death (CFR:2.7 %) recorded from W1-W13. </a:t>
            </a:r>
            <a:r>
              <a:rPr lang="en-US" sz="1000" dirty="0" smtClean="0">
                <a:solidFill>
                  <a:prstClr val="black"/>
                </a:solidFill>
                <a:latin typeface="Arial" panose="020B0604020202020204" pitchFamily="34" charset="0"/>
                <a:cs typeface="Arial" panose="020B0604020202020204" pitchFamily="34" charset="0"/>
              </a:rPr>
              <a:t>Laboratory results not yet available for the  48  sample collected from Sankuru.</a:t>
            </a:r>
          </a:p>
          <a:p>
            <a:pPr marL="171450" indent="-171450">
              <a:buFontTx/>
              <a:buChar char="-"/>
            </a:pPr>
            <a:r>
              <a:rPr lang="en-US" sz="1000" b="1" u="sng" dirty="0" smtClean="0">
                <a:solidFill>
                  <a:srgbClr val="002060"/>
                </a:solidFill>
                <a:latin typeface="Arial" panose="020B0604020202020204" pitchFamily="34" charset="0"/>
                <a:cs typeface="Arial" panose="020B0604020202020204" pitchFamily="34" charset="0"/>
              </a:rPr>
              <a:t>Rabies</a:t>
            </a:r>
            <a:r>
              <a:rPr lang="en-US" sz="1000" dirty="0" smtClean="0">
                <a:solidFill>
                  <a:srgbClr val="0070C0"/>
                </a:solidFill>
                <a:latin typeface="Arial" panose="020B0604020202020204" pitchFamily="34" charset="0"/>
                <a:cs typeface="Arial" panose="020B0604020202020204" pitchFamily="34" charset="0"/>
              </a:rPr>
              <a:t>: On W13, </a:t>
            </a:r>
            <a:r>
              <a:rPr lang="en-US" sz="1000" dirty="0">
                <a:solidFill>
                  <a:srgbClr val="0070C0"/>
                </a:solidFill>
                <a:latin typeface="Arial" panose="020B0604020202020204" pitchFamily="34" charset="0"/>
                <a:cs typeface="Arial" panose="020B0604020202020204" pitchFamily="34" charset="0"/>
              </a:rPr>
              <a:t>3</a:t>
            </a:r>
            <a:r>
              <a:rPr lang="en-US" sz="1000" dirty="0" smtClean="0">
                <a:solidFill>
                  <a:srgbClr val="0070C0"/>
                </a:solidFill>
                <a:latin typeface="Arial" panose="020B0604020202020204" pitchFamily="34" charset="0"/>
                <a:cs typeface="Arial" panose="020B0604020202020204" pitchFamily="34" charset="0"/>
              </a:rPr>
              <a:t> cases with 1 deaths in 2018</a:t>
            </a:r>
            <a:r>
              <a:rPr lang="en-US" sz="1000" dirty="0" smtClean="0">
                <a:latin typeface="Arial" panose="020B0604020202020204" pitchFamily="34" charset="0"/>
                <a:cs typeface="Arial" panose="020B0604020202020204" pitchFamily="34" charset="0"/>
              </a:rPr>
              <a:t>. In 2018, 41 cases with 13 deaths (CFR:31.7%) registered against 73 cases and 9 deaths (CFR 12,3%) same period in 2017. </a:t>
            </a:r>
            <a:r>
              <a:rPr lang="en-US" sz="1000" dirty="0" smtClean="0">
                <a:solidFill>
                  <a:prstClr val="black"/>
                </a:solidFill>
                <a:latin typeface="Arial" panose="020B0604020202020204" pitchFamily="34" charset="0"/>
                <a:cs typeface="Arial" panose="020B0604020202020204" pitchFamily="34" charset="0"/>
              </a:rPr>
              <a:t> </a:t>
            </a:r>
          </a:p>
          <a:p>
            <a:r>
              <a:rPr lang="en-US" sz="1050" b="1" dirty="0" smtClean="0">
                <a:solidFill>
                  <a:srgbClr val="F79646">
                    <a:lumMod val="75000"/>
                  </a:srgbClr>
                </a:solidFill>
                <a:latin typeface="Arial" panose="020B0604020202020204" pitchFamily="34" charset="0"/>
                <a:cs typeface="Arial" panose="020B0604020202020204" pitchFamily="34" charset="0"/>
              </a:rPr>
              <a:t>-    </a:t>
            </a:r>
            <a:r>
              <a:rPr lang="en-US" sz="1050" b="1" u="sng" dirty="0" smtClean="0">
                <a:solidFill>
                  <a:srgbClr val="F79646">
                    <a:lumMod val="75000"/>
                  </a:srgbClr>
                </a:solidFill>
                <a:latin typeface="Arial" panose="020B0604020202020204" pitchFamily="34" charset="0"/>
                <a:cs typeface="Arial" panose="020B0604020202020204" pitchFamily="34" charset="0"/>
              </a:rPr>
              <a:t>Interethnic Conflicts / armed conflicts </a:t>
            </a:r>
            <a:r>
              <a:rPr lang="en-US" sz="1050" u="sng" dirty="0" smtClean="0">
                <a:solidFill>
                  <a:srgbClr val="F79646">
                    <a:lumMod val="75000"/>
                  </a:srgbClr>
                </a:solidFill>
                <a:latin typeface="Arial" panose="020B0604020202020204" pitchFamily="34" charset="0"/>
                <a:cs typeface="Arial" panose="020B0604020202020204" pitchFamily="34" charset="0"/>
              </a:rPr>
              <a:t>: </a:t>
            </a:r>
            <a:r>
              <a:rPr lang="en-US" sz="1050" u="sng" dirty="0" err="1" smtClean="0">
                <a:solidFill>
                  <a:prstClr val="black"/>
                </a:solidFill>
                <a:latin typeface="Arial" panose="020B0604020202020204" pitchFamily="34" charset="0"/>
                <a:cs typeface="Arial" panose="020B0604020202020204" pitchFamily="34" charset="0"/>
              </a:rPr>
              <a:t>Ituri</a:t>
            </a:r>
            <a:r>
              <a:rPr lang="en-US" sz="1050" u="sng" dirty="0" smtClean="0">
                <a:solidFill>
                  <a:prstClr val="black"/>
                </a:solidFill>
                <a:latin typeface="Arial" panose="020B0604020202020204" pitchFamily="34" charset="0"/>
                <a:cs typeface="Arial" panose="020B0604020202020204" pitchFamily="34" charset="0"/>
              </a:rPr>
              <a:t> ,  Kasai, </a:t>
            </a:r>
            <a:r>
              <a:rPr lang="en-US" sz="1050" u="sng" dirty="0" err="1" smtClean="0">
                <a:solidFill>
                  <a:prstClr val="black"/>
                </a:solidFill>
                <a:latin typeface="Arial" panose="020B0604020202020204" pitchFamily="34" charset="0"/>
                <a:cs typeface="Arial" panose="020B0604020202020204" pitchFamily="34" charset="0"/>
              </a:rPr>
              <a:t>kasai</a:t>
            </a:r>
            <a:r>
              <a:rPr lang="en-US" sz="1050" u="sng" dirty="0" smtClean="0">
                <a:solidFill>
                  <a:prstClr val="black"/>
                </a:solidFill>
                <a:latin typeface="Arial" panose="020B0604020202020204" pitchFamily="34" charset="0"/>
                <a:cs typeface="Arial" panose="020B0604020202020204" pitchFamily="34" charset="0"/>
              </a:rPr>
              <a:t> central, Sankuru)</a:t>
            </a:r>
          </a:p>
          <a:p>
            <a:pPr marL="171450" indent="-171450">
              <a:buFontTx/>
              <a:buChar char="-"/>
            </a:pPr>
            <a:r>
              <a:rPr lang="en-US" sz="1000" b="1" dirty="0" smtClean="0">
                <a:solidFill>
                  <a:srgbClr val="002060"/>
                </a:solidFill>
                <a:latin typeface="Arial" panose="020B0604020202020204" pitchFamily="34" charset="0"/>
                <a:cs typeface="Arial" panose="020B0604020202020204" pitchFamily="34" charset="0"/>
              </a:rPr>
              <a:t>Resurgence of intercommunity violence</a:t>
            </a:r>
            <a:r>
              <a:rPr lang="en-US" sz="1000" dirty="0" smtClean="0">
                <a:solidFill>
                  <a:prstClr val="black"/>
                </a:solidFill>
                <a:latin typeface="Arial" panose="020B0604020202020204" pitchFamily="34" charset="0"/>
                <a:cs typeface="Arial" panose="020B0604020202020204" pitchFamily="34" charset="0"/>
              </a:rPr>
              <a:t>: </a:t>
            </a:r>
            <a:endParaRPr lang="en-US" sz="1000" b="1" i="1" dirty="0" smtClean="0">
              <a:solidFill>
                <a:prstClr val="black"/>
              </a:solidFill>
              <a:latin typeface="Arial" panose="020B0604020202020204" pitchFamily="34" charset="0"/>
              <a:cs typeface="Arial" panose="020B0604020202020204" pitchFamily="34" charset="0"/>
            </a:endParaRPr>
          </a:p>
          <a:p>
            <a:pPr marL="171450" indent="-171450">
              <a:buFont typeface="Arial" charset="0"/>
              <a:buChar char="•"/>
            </a:pPr>
            <a:r>
              <a:rPr lang="en-US" sz="1000" i="1" u="sng" dirty="0" smtClean="0">
                <a:solidFill>
                  <a:prstClr val="black"/>
                </a:solidFill>
                <a:latin typeface="Arial" panose="020B0604020202020204" pitchFamily="34" charset="0"/>
                <a:cs typeface="Arial" panose="020B0604020202020204" pitchFamily="34" charset="0"/>
              </a:rPr>
              <a:t>Province  </a:t>
            </a:r>
            <a:r>
              <a:rPr lang="en-US" sz="1000" i="1" u="sng" dirty="0" err="1" smtClean="0">
                <a:solidFill>
                  <a:prstClr val="black"/>
                </a:solidFill>
                <a:latin typeface="Arial" panose="020B0604020202020204" pitchFamily="34" charset="0"/>
                <a:cs typeface="Arial" panose="020B0604020202020204" pitchFamily="34" charset="0"/>
              </a:rPr>
              <a:t>orientale</a:t>
            </a:r>
            <a:r>
              <a:rPr lang="en-US" sz="1000" i="1" u="sng" dirty="0" smtClean="0">
                <a:solidFill>
                  <a:prstClr val="black"/>
                </a:solidFill>
                <a:latin typeface="Arial" panose="020B0604020202020204" pitchFamily="34" charset="0"/>
                <a:cs typeface="Arial" panose="020B0604020202020204" pitchFamily="34" charset="0"/>
              </a:rPr>
              <a:t> </a:t>
            </a:r>
            <a:r>
              <a:rPr lang="en-US" sz="1000" b="1" i="1" dirty="0" smtClean="0">
                <a:solidFill>
                  <a:prstClr val="black"/>
                </a:solidFill>
                <a:latin typeface="Arial" panose="020B0604020202020204" pitchFamily="34" charset="0"/>
                <a:cs typeface="Arial" panose="020B0604020202020204" pitchFamily="34" charset="0"/>
              </a:rPr>
              <a:t>: Land conflict in </a:t>
            </a:r>
            <a:r>
              <a:rPr lang="en-US" sz="1000" b="1" i="1" dirty="0" err="1" smtClean="0">
                <a:solidFill>
                  <a:prstClr val="black"/>
                </a:solidFill>
                <a:latin typeface="Arial" panose="020B0604020202020204" pitchFamily="34" charset="0"/>
                <a:cs typeface="Arial" panose="020B0604020202020204" pitchFamily="34" charset="0"/>
              </a:rPr>
              <a:t>Ituri</a:t>
            </a:r>
            <a:r>
              <a:rPr lang="en-US" sz="1000" b="1" i="1" dirty="0" smtClean="0">
                <a:solidFill>
                  <a:prstClr val="black"/>
                </a:solidFill>
                <a:latin typeface="Arial" panose="020B0604020202020204" pitchFamily="34" charset="0"/>
                <a:cs typeface="Arial" panose="020B0604020202020204" pitchFamily="34" charset="0"/>
              </a:rPr>
              <a:t> </a:t>
            </a:r>
            <a:r>
              <a:rPr lang="en-US" sz="1000" dirty="0" smtClean="0">
                <a:solidFill>
                  <a:prstClr val="black"/>
                </a:solidFill>
                <a:latin typeface="Arial" panose="020B0604020202020204" pitchFamily="34" charset="0"/>
                <a:cs typeface="Arial" panose="020B0604020202020204" pitchFamily="34" charset="0"/>
              </a:rPr>
              <a:t>: </a:t>
            </a:r>
            <a:r>
              <a:rPr lang="en-US" sz="1000" dirty="0" err="1" smtClean="0">
                <a:solidFill>
                  <a:prstClr val="black"/>
                </a:solidFill>
                <a:latin typeface="Arial" panose="020B0604020202020204" pitchFamily="34" charset="0"/>
                <a:cs typeface="Arial" panose="020B0604020202020204" pitchFamily="34" charset="0"/>
              </a:rPr>
              <a:t>Hema</a:t>
            </a:r>
            <a:r>
              <a:rPr lang="en-US" sz="1000" dirty="0" smtClean="0">
                <a:solidFill>
                  <a:prstClr val="black"/>
                </a:solidFill>
                <a:latin typeface="Arial" panose="020B0604020202020204" pitchFamily="34" charset="0"/>
                <a:cs typeface="Arial" panose="020B0604020202020204" pitchFamily="34" charset="0"/>
              </a:rPr>
              <a:t> and </a:t>
            </a:r>
            <a:r>
              <a:rPr lang="en-US" sz="1000" b="1" dirty="0" err="1" smtClean="0">
                <a:solidFill>
                  <a:prstClr val="black"/>
                </a:solidFill>
                <a:latin typeface="Arial" panose="020B0604020202020204" pitchFamily="34" charset="0"/>
                <a:cs typeface="Arial" panose="020B0604020202020204" pitchFamily="34" charset="0"/>
              </a:rPr>
              <a:t>Lendu</a:t>
            </a:r>
            <a:r>
              <a:rPr lang="en-US" sz="1000" dirty="0" smtClean="0">
                <a:solidFill>
                  <a:srgbClr val="0070C0"/>
                </a:solidFill>
                <a:latin typeface="Arial" panose="020B0604020202020204" pitchFamily="34" charset="0"/>
                <a:cs typeface="Arial" panose="020B0604020202020204" pitchFamily="34" charset="0"/>
              </a:rPr>
              <a:t>: 267</a:t>
            </a:r>
            <a:r>
              <a:rPr lang="en-US" sz="1000" i="1" dirty="0" smtClean="0">
                <a:solidFill>
                  <a:srgbClr val="0070C0"/>
                </a:solidFill>
                <a:latin typeface="Arial" panose="020B0604020202020204" pitchFamily="34" charset="0"/>
                <a:cs typeface="Arial" panose="020B0604020202020204" pitchFamily="34" charset="0"/>
              </a:rPr>
              <a:t>,740 IDPs without assistance</a:t>
            </a:r>
            <a:r>
              <a:rPr lang="en-US" sz="1000" b="1" i="1" dirty="0" smtClean="0">
                <a:solidFill>
                  <a:srgbClr val="0070C0"/>
                </a:solidFill>
                <a:latin typeface="Arial" panose="020B0604020202020204" pitchFamily="34" charset="0"/>
                <a:cs typeface="Arial" panose="020B0604020202020204" pitchFamily="34" charset="0"/>
              </a:rPr>
              <a:t>, </a:t>
            </a:r>
            <a:r>
              <a:rPr lang="en-US" sz="1000" i="1" dirty="0" smtClean="0">
                <a:solidFill>
                  <a:srgbClr val="0070C0"/>
                </a:solidFill>
                <a:latin typeface="Arial" panose="020B0604020202020204" pitchFamily="34" charset="0"/>
                <a:cs typeface="Arial" panose="020B0604020202020204" pitchFamily="34" charset="0"/>
              </a:rPr>
              <a:t>5 health zones affected by cholera outbreak</a:t>
            </a:r>
          </a:p>
          <a:p>
            <a:pPr marL="171450" indent="-171450">
              <a:buFont typeface="Arial" charset="0"/>
              <a:buChar char="•"/>
            </a:pPr>
            <a:r>
              <a:rPr lang="en-US" sz="1000" u="sng" dirty="0" smtClean="0">
                <a:solidFill>
                  <a:prstClr val="black"/>
                </a:solidFill>
                <a:latin typeface="Arial" panose="020B0604020202020204" pitchFamily="34" charset="0"/>
                <a:cs typeface="Arial" panose="020B0604020202020204" pitchFamily="34" charset="0"/>
              </a:rPr>
              <a:t>Kasai</a:t>
            </a:r>
            <a:r>
              <a:rPr lang="en-US" sz="1000" dirty="0">
                <a:solidFill>
                  <a:prstClr val="black"/>
                </a:solidFill>
                <a:latin typeface="Arial" panose="020B0604020202020204" pitchFamily="34" charset="0"/>
                <a:cs typeface="Arial" panose="020B0604020202020204" pitchFamily="34" charset="0"/>
              </a:rPr>
              <a:t>: </a:t>
            </a:r>
            <a:r>
              <a:rPr lang="en-US" sz="1000" dirty="0" err="1" smtClean="0">
                <a:solidFill>
                  <a:prstClr val="black"/>
                </a:solidFill>
                <a:latin typeface="Arial" panose="020B0604020202020204" pitchFamily="34" charset="0"/>
                <a:cs typeface="Arial" panose="020B0604020202020204" pitchFamily="34" charset="0"/>
              </a:rPr>
              <a:t>communautary</a:t>
            </a:r>
            <a:r>
              <a:rPr lang="en-US" sz="1000" dirty="0" smtClean="0">
                <a:solidFill>
                  <a:prstClr val="black"/>
                </a:solidFill>
                <a:latin typeface="Arial" panose="020B0604020202020204" pitchFamily="34" charset="0"/>
                <a:cs typeface="Arial" panose="020B0604020202020204" pitchFamily="34" charset="0"/>
              </a:rPr>
              <a:t> conflict </a:t>
            </a:r>
            <a:r>
              <a:rPr lang="en-US" sz="1000" dirty="0" err="1" smtClean="0">
                <a:solidFill>
                  <a:prstClr val="black"/>
                </a:solidFill>
                <a:latin typeface="Arial" panose="020B0604020202020204" pitchFamily="34" charset="0"/>
                <a:cs typeface="Arial" panose="020B0604020202020204" pitchFamily="34" charset="0"/>
              </a:rPr>
              <a:t>Kuba</a:t>
            </a:r>
            <a:r>
              <a:rPr lang="en-US" sz="1000" dirty="0" smtClean="0">
                <a:solidFill>
                  <a:prstClr val="black"/>
                </a:solidFill>
                <a:latin typeface="Arial" panose="020B0604020202020204" pitchFamily="34" charset="0"/>
                <a:cs typeface="Arial" panose="020B0604020202020204" pitchFamily="34" charset="0"/>
              </a:rPr>
              <a:t> and </a:t>
            </a:r>
            <a:r>
              <a:rPr lang="en-US" sz="1000" dirty="0" err="1" smtClean="0">
                <a:solidFill>
                  <a:prstClr val="black"/>
                </a:solidFill>
                <a:latin typeface="Arial" panose="020B0604020202020204" pitchFamily="34" charset="0"/>
                <a:cs typeface="Arial" panose="020B0604020202020204" pitchFamily="34" charset="0"/>
              </a:rPr>
              <a:t>Kete</a:t>
            </a:r>
            <a:r>
              <a:rPr lang="en-US" sz="1000" dirty="0" smtClean="0">
                <a:solidFill>
                  <a:prstClr val="black"/>
                </a:solidFill>
                <a:latin typeface="Arial" panose="020B0604020202020204" pitchFamily="34" charset="0"/>
                <a:cs typeface="Arial" panose="020B0604020202020204" pitchFamily="34" charset="0"/>
              </a:rPr>
              <a:t> : with </a:t>
            </a:r>
            <a:r>
              <a:rPr lang="en-US" sz="1000" dirty="0" smtClean="0">
                <a:solidFill>
                  <a:srgbClr val="0070C0"/>
                </a:solidFill>
                <a:latin typeface="Arial" panose="020B0604020202020204" pitchFamily="34" charset="0"/>
                <a:cs typeface="Arial" panose="020B0604020202020204" pitchFamily="34" charset="0"/>
              </a:rPr>
              <a:t>6000 </a:t>
            </a:r>
            <a:r>
              <a:rPr lang="en-US" sz="1000" dirty="0">
                <a:solidFill>
                  <a:srgbClr val="0070C0"/>
                </a:solidFill>
                <a:latin typeface="Arial" panose="020B0604020202020204" pitchFamily="34" charset="0"/>
                <a:cs typeface="Arial" panose="020B0604020202020204" pitchFamily="34" charset="0"/>
              </a:rPr>
              <a:t>IDPs </a:t>
            </a:r>
            <a:r>
              <a:rPr lang="en-US" sz="1000" dirty="0">
                <a:solidFill>
                  <a:prstClr val="black"/>
                </a:solidFill>
                <a:latin typeface="Arial" panose="020B0604020202020204" pitchFamily="34" charset="0"/>
                <a:cs typeface="Arial" panose="020B0604020202020204" pitchFamily="34" charset="0"/>
              </a:rPr>
              <a:t>(</a:t>
            </a:r>
            <a:r>
              <a:rPr lang="en-US" sz="1000" dirty="0" err="1" smtClean="0">
                <a:solidFill>
                  <a:prstClr val="black"/>
                </a:solidFill>
                <a:latin typeface="Arial" panose="020B0604020202020204" pitchFamily="34" charset="0"/>
                <a:cs typeface="Arial" panose="020B0604020202020204" pitchFamily="34" charset="0"/>
              </a:rPr>
              <a:t>Kakenge</a:t>
            </a:r>
            <a:r>
              <a:rPr lang="en-US" sz="1000" dirty="0">
                <a:solidFill>
                  <a:prstClr val="black"/>
                </a:solidFill>
                <a:latin typeface="Arial" panose="020B0604020202020204" pitchFamily="34" charset="0"/>
                <a:cs typeface="Arial" panose="020B0604020202020204" pitchFamily="34" charset="0"/>
              </a:rPr>
              <a:t>) </a:t>
            </a:r>
            <a:endParaRPr lang="en-US" sz="1000" dirty="0" smtClean="0">
              <a:solidFill>
                <a:prstClr val="black"/>
              </a:solidFill>
              <a:latin typeface="Arial" panose="020B0604020202020204" pitchFamily="34" charset="0"/>
              <a:cs typeface="Arial" panose="020B0604020202020204" pitchFamily="34" charset="0"/>
            </a:endParaRPr>
          </a:p>
          <a:p>
            <a:pPr marL="171450" indent="-171450">
              <a:buFont typeface="Arial" charset="0"/>
              <a:buChar char="•"/>
            </a:pPr>
            <a:r>
              <a:rPr lang="en-US" sz="1000" dirty="0" smtClean="0">
                <a:solidFill>
                  <a:prstClr val="black"/>
                </a:solidFill>
                <a:latin typeface="Arial" panose="020B0604020202020204" pitchFamily="34" charset="0"/>
                <a:cs typeface="Arial" panose="020B0604020202020204" pitchFamily="34" charset="0"/>
              </a:rPr>
              <a:t>Sankuru: </a:t>
            </a:r>
            <a:r>
              <a:rPr lang="en-US" sz="1000" dirty="0" err="1" smtClean="0">
                <a:solidFill>
                  <a:prstClr val="black"/>
                </a:solidFill>
                <a:latin typeface="Arial" panose="020B0604020202020204" pitchFamily="34" charset="0"/>
                <a:cs typeface="Arial" panose="020B0604020202020204" pitchFamily="34" charset="0"/>
              </a:rPr>
              <a:t>communautary</a:t>
            </a:r>
            <a:r>
              <a:rPr lang="en-US" sz="1000" dirty="0" smtClean="0">
                <a:solidFill>
                  <a:prstClr val="black"/>
                </a:solidFill>
                <a:latin typeface="Arial" panose="020B0604020202020204" pitchFamily="34" charset="0"/>
                <a:cs typeface="Arial" panose="020B0604020202020204" pitchFamily="34" charset="0"/>
              </a:rPr>
              <a:t> conflict at </a:t>
            </a:r>
            <a:r>
              <a:rPr lang="en-US" sz="1000" dirty="0" err="1" smtClean="0">
                <a:solidFill>
                  <a:srgbClr val="0070C0"/>
                </a:solidFill>
                <a:latin typeface="Arial" panose="020B0604020202020204" pitchFamily="34" charset="0"/>
                <a:cs typeface="Arial" panose="020B0604020202020204" pitchFamily="34" charset="0"/>
              </a:rPr>
              <a:t>Tshudi-loto</a:t>
            </a:r>
            <a:r>
              <a:rPr lang="en-US" sz="1000" dirty="0" smtClean="0">
                <a:solidFill>
                  <a:srgbClr val="0070C0"/>
                </a:solidFill>
                <a:latin typeface="Arial" panose="020B0604020202020204" pitchFamily="34" charset="0"/>
                <a:cs typeface="Arial" panose="020B0604020202020204" pitchFamily="34" charset="0"/>
              </a:rPr>
              <a:t> with health infrastructures, </a:t>
            </a:r>
          </a:p>
          <a:p>
            <a:r>
              <a:rPr lang="en-US" sz="1000" b="1" u="sng" dirty="0" smtClean="0">
                <a:solidFill>
                  <a:prstClr val="black"/>
                </a:solidFill>
                <a:latin typeface="Arial" panose="020B0604020202020204" pitchFamily="34" charset="0"/>
                <a:cs typeface="Arial" panose="020B0604020202020204" pitchFamily="34" charset="0"/>
              </a:rPr>
              <a:t>-  </a:t>
            </a:r>
            <a:r>
              <a:rPr lang="en-US" sz="1050" b="1" u="sng" dirty="0" smtClean="0">
                <a:solidFill>
                  <a:srgbClr val="F79646">
                    <a:lumMod val="75000"/>
                  </a:srgbClr>
                </a:solidFill>
                <a:latin typeface="Arial" panose="020B0604020202020204" pitchFamily="34" charset="0"/>
                <a:cs typeface="Arial" panose="020B0604020202020204" pitchFamily="34" charset="0"/>
              </a:rPr>
              <a:t>Population movement / displacement : </a:t>
            </a:r>
          </a:p>
          <a:p>
            <a:pPr marL="171450" indent="-171450">
              <a:buFontTx/>
              <a:buChar char="-"/>
            </a:pPr>
            <a:r>
              <a:rPr lang="en-US" sz="1000" b="1" dirty="0" smtClean="0">
                <a:solidFill>
                  <a:srgbClr val="002060"/>
                </a:solidFill>
                <a:latin typeface="Arial" panose="020B0604020202020204" pitchFamily="34" charset="0"/>
                <a:cs typeface="Arial" panose="020B0604020202020204" pitchFamily="34" charset="0"/>
              </a:rPr>
              <a:t>Armed groups/</a:t>
            </a:r>
            <a:r>
              <a:rPr lang="en-US" sz="1000" b="1" dirty="0" err="1" smtClean="0">
                <a:solidFill>
                  <a:srgbClr val="002060"/>
                </a:solidFill>
                <a:latin typeface="Arial" panose="020B0604020202020204" pitchFamily="34" charset="0"/>
                <a:cs typeface="Arial" panose="020B0604020202020204" pitchFamily="34" charset="0"/>
              </a:rPr>
              <a:t>Gvt</a:t>
            </a:r>
            <a:r>
              <a:rPr lang="en-US" sz="1000" b="1" dirty="0" smtClean="0">
                <a:solidFill>
                  <a:srgbClr val="002060"/>
                </a:solidFill>
                <a:latin typeface="Arial" panose="020B0604020202020204" pitchFamily="34" charset="0"/>
                <a:cs typeface="Arial" panose="020B0604020202020204" pitchFamily="34" charset="0"/>
              </a:rPr>
              <a:t> forces </a:t>
            </a:r>
            <a:r>
              <a:rPr lang="en-US" sz="1050" b="1" u="sng" dirty="0" smtClean="0">
                <a:solidFill>
                  <a:srgbClr val="F79646">
                    <a:lumMod val="75000"/>
                  </a:srgbClr>
                </a:solidFill>
                <a:latin typeface="Arial" panose="020B0604020202020204" pitchFamily="34" charset="0"/>
                <a:cs typeface="Arial" panose="020B0604020202020204" pitchFamily="34" charset="0"/>
              </a:rPr>
              <a:t> </a:t>
            </a:r>
          </a:p>
          <a:p>
            <a:pPr marL="171450" indent="-171450">
              <a:buFontTx/>
              <a:buChar char="-"/>
            </a:pPr>
            <a:r>
              <a:rPr lang="en-US" sz="1000" u="sng" dirty="0" err="1" smtClean="0">
                <a:solidFill>
                  <a:prstClr val="black"/>
                </a:solidFill>
                <a:latin typeface="Arial" panose="020B0604020202020204" pitchFamily="34" charset="0"/>
                <a:cs typeface="Arial" panose="020B0604020202020204" pitchFamily="34" charset="0"/>
              </a:rPr>
              <a:t>Sud-kivu</a:t>
            </a:r>
            <a:r>
              <a:rPr lang="en-US" sz="1000" b="1" dirty="0" smtClean="0">
                <a:solidFill>
                  <a:prstClr val="black"/>
                </a:solidFill>
                <a:latin typeface="Arial" panose="020B0604020202020204" pitchFamily="34" charset="0"/>
                <a:cs typeface="Arial" panose="020B0604020202020204" pitchFamily="34" charset="0"/>
              </a:rPr>
              <a:t> (</a:t>
            </a:r>
            <a:r>
              <a:rPr lang="en-US" sz="1000" dirty="0" err="1" smtClean="0">
                <a:solidFill>
                  <a:prstClr val="black"/>
                </a:solidFill>
                <a:latin typeface="Arial" panose="020B0604020202020204" pitchFamily="34" charset="0"/>
                <a:cs typeface="Arial" panose="020B0604020202020204" pitchFamily="34" charset="0"/>
              </a:rPr>
              <a:t>Kalehe</a:t>
            </a:r>
            <a:r>
              <a:rPr lang="en-US" sz="1000" dirty="0" smtClean="0">
                <a:solidFill>
                  <a:prstClr val="black"/>
                </a:solidFill>
                <a:latin typeface="Arial" panose="020B0604020202020204" pitchFamily="34" charset="0"/>
                <a:cs typeface="Arial" panose="020B0604020202020204" pitchFamily="34" charset="0"/>
              </a:rPr>
              <a:t>, </a:t>
            </a:r>
            <a:r>
              <a:rPr lang="en-US" sz="1000" dirty="0" err="1" smtClean="0">
                <a:solidFill>
                  <a:prstClr val="black"/>
                </a:solidFill>
                <a:latin typeface="Arial" panose="020B0604020202020204" pitchFamily="34" charset="0"/>
                <a:cs typeface="Arial" panose="020B0604020202020204" pitchFamily="34" charset="0"/>
              </a:rPr>
              <a:t>Shabunda</a:t>
            </a:r>
            <a:r>
              <a:rPr lang="en-US" sz="1000" dirty="0" smtClean="0">
                <a:solidFill>
                  <a:prstClr val="black"/>
                </a:solidFill>
                <a:latin typeface="Arial" panose="020B0604020202020204" pitchFamily="34" charset="0"/>
                <a:cs typeface="Arial" panose="020B0604020202020204" pitchFamily="34" charset="0"/>
              </a:rPr>
              <a:t>, </a:t>
            </a:r>
            <a:r>
              <a:rPr lang="en-US" sz="1000" dirty="0" err="1" smtClean="0">
                <a:solidFill>
                  <a:prstClr val="black"/>
                </a:solidFill>
                <a:latin typeface="Arial" panose="020B0604020202020204" pitchFamily="34" charset="0"/>
                <a:cs typeface="Arial" panose="020B0604020202020204" pitchFamily="34" charset="0"/>
              </a:rPr>
              <a:t>Fizi</a:t>
            </a:r>
            <a:r>
              <a:rPr lang="en-US" sz="1000" dirty="0" smtClean="0">
                <a:solidFill>
                  <a:prstClr val="black"/>
                </a:solidFill>
                <a:latin typeface="Arial" panose="020B0604020202020204" pitchFamily="34" charset="0"/>
                <a:cs typeface="Arial" panose="020B0604020202020204" pitchFamily="34" charset="0"/>
              </a:rPr>
              <a:t>) </a:t>
            </a:r>
            <a:r>
              <a:rPr lang="en-US" sz="1000" i="1" dirty="0" smtClean="0">
                <a:solidFill>
                  <a:srgbClr val="0070C0"/>
                </a:solidFill>
                <a:latin typeface="Arial" panose="020B0604020202020204" pitchFamily="34" charset="0"/>
                <a:cs typeface="Arial" panose="020B0604020202020204" pitchFamily="34" charset="0"/>
              </a:rPr>
              <a:t>5  killed</a:t>
            </a:r>
            <a:r>
              <a:rPr lang="en-US" sz="1000" b="1" i="1" dirty="0" smtClean="0">
                <a:solidFill>
                  <a:srgbClr val="0070C0"/>
                </a:solidFill>
                <a:latin typeface="Arial" panose="020B0604020202020204" pitchFamily="34" charset="0"/>
                <a:cs typeface="Arial" panose="020B0604020202020204" pitchFamily="34" charset="0"/>
              </a:rPr>
              <a:t>.</a:t>
            </a:r>
            <a:r>
              <a:rPr lang="en-US" sz="1000" i="1" dirty="0" smtClean="0">
                <a:solidFill>
                  <a:srgbClr val="0070C0"/>
                </a:solidFill>
                <a:latin typeface="Arial" panose="020B0604020202020204" pitchFamily="34" charset="0"/>
                <a:cs typeface="Arial" panose="020B0604020202020204" pitchFamily="34" charset="0"/>
              </a:rPr>
              <a:t> Limited access</a:t>
            </a:r>
            <a:r>
              <a:rPr lang="en-US" sz="1000" dirty="0" smtClean="0">
                <a:solidFill>
                  <a:srgbClr val="0070C0"/>
                </a:solidFill>
                <a:latin typeface="Arial" panose="020B0604020202020204" pitchFamily="34" charset="0"/>
                <a:cs typeface="Arial" panose="020B0604020202020204" pitchFamily="34" charset="0"/>
              </a:rPr>
              <a:t> </a:t>
            </a:r>
            <a:r>
              <a:rPr lang="en-US" sz="1000" dirty="0" smtClean="0">
                <a:solidFill>
                  <a:prstClr val="black"/>
                </a:solidFill>
                <a:latin typeface="Arial" panose="020B0604020202020204" pitchFamily="34" charset="0"/>
                <a:cs typeface="Arial" panose="020B0604020202020204" pitchFamily="34" charset="0"/>
              </a:rPr>
              <a:t>to affected population. Limited access </a:t>
            </a:r>
          </a:p>
          <a:p>
            <a:pPr marL="171450" indent="-171450">
              <a:buFont typeface="Arial" charset="0"/>
              <a:buChar char="•"/>
            </a:pPr>
            <a:r>
              <a:rPr lang="en-US" sz="1000" u="sng" dirty="0" smtClean="0">
                <a:solidFill>
                  <a:prstClr val="black"/>
                </a:solidFill>
                <a:latin typeface="Arial" panose="020B0604020202020204" pitchFamily="34" charset="0"/>
                <a:cs typeface="Arial" panose="020B0604020202020204" pitchFamily="34" charset="0"/>
              </a:rPr>
              <a:t>Tanganyika</a:t>
            </a:r>
            <a:r>
              <a:rPr lang="en-US" sz="1000" dirty="0" smtClean="0">
                <a:solidFill>
                  <a:prstClr val="black"/>
                </a:solidFill>
                <a:latin typeface="Arial" panose="020B0604020202020204" pitchFamily="34" charset="0"/>
                <a:cs typeface="Arial" panose="020B0604020202020204" pitchFamily="34" charset="0"/>
              </a:rPr>
              <a:t>: </a:t>
            </a:r>
            <a:r>
              <a:rPr lang="en-US" sz="1000" i="1" dirty="0" smtClean="0">
                <a:solidFill>
                  <a:srgbClr val="0070C0"/>
                </a:solidFill>
                <a:latin typeface="Arial" panose="020B0604020202020204" pitchFamily="34" charset="0"/>
                <a:cs typeface="Arial" panose="020B0604020202020204" pitchFamily="34" charset="0"/>
              </a:rPr>
              <a:t>41000 IDPs</a:t>
            </a:r>
            <a:r>
              <a:rPr lang="en-US" sz="1000" i="1" dirty="0" smtClean="0">
                <a:solidFill>
                  <a:prstClr val="black"/>
                </a:solidFill>
                <a:latin typeface="Arial" panose="020B0604020202020204" pitchFamily="34" charset="0"/>
                <a:cs typeface="Arial" panose="020B0604020202020204" pitchFamily="34" charset="0"/>
              </a:rPr>
              <a:t>, </a:t>
            </a:r>
            <a:r>
              <a:rPr lang="en-US" sz="1000" i="1" dirty="0" smtClean="0">
                <a:solidFill>
                  <a:srgbClr val="0070C0"/>
                </a:solidFill>
                <a:latin typeface="Arial" panose="020B0604020202020204" pitchFamily="34" charset="0"/>
                <a:cs typeface="Arial" panose="020B0604020202020204" pitchFamily="34" charset="0"/>
              </a:rPr>
              <a:t>80000 </a:t>
            </a:r>
            <a:r>
              <a:rPr lang="en-US" sz="1000" i="1" dirty="0" err="1" smtClean="0">
                <a:solidFill>
                  <a:srgbClr val="0070C0"/>
                </a:solidFill>
                <a:latin typeface="Arial" panose="020B0604020202020204" pitchFamily="34" charset="0"/>
                <a:cs typeface="Arial" panose="020B0604020202020204" pitchFamily="34" charset="0"/>
              </a:rPr>
              <a:t>pers</a:t>
            </a:r>
            <a:r>
              <a:rPr lang="en-US" sz="1000" i="1" dirty="0" smtClean="0">
                <a:solidFill>
                  <a:srgbClr val="0070C0"/>
                </a:solidFill>
                <a:latin typeface="Arial" panose="020B0604020202020204" pitchFamily="34" charset="0"/>
                <a:cs typeface="Arial" panose="020B0604020202020204" pitchFamily="34" charset="0"/>
              </a:rPr>
              <a:t> not assisted</a:t>
            </a:r>
            <a:r>
              <a:rPr lang="en-US" sz="1000" dirty="0" smtClean="0">
                <a:solidFill>
                  <a:prstClr val="black"/>
                </a:solidFill>
                <a:latin typeface="Arial" panose="020B0604020202020204" pitchFamily="34" charset="0"/>
                <a:cs typeface="Arial" panose="020B0604020202020204" pitchFamily="34" charset="0"/>
              </a:rPr>
              <a:t>, </a:t>
            </a:r>
          </a:p>
          <a:p>
            <a:pPr marL="171450" indent="-171450">
              <a:buFontTx/>
              <a:buChar char="-"/>
            </a:pPr>
            <a:r>
              <a:rPr lang="en-US" sz="1000" b="1" dirty="0" smtClean="0">
                <a:solidFill>
                  <a:srgbClr val="002060"/>
                </a:solidFill>
                <a:latin typeface="Arial" panose="020B0604020202020204" pitchFamily="34" charset="0"/>
                <a:cs typeface="Arial" panose="020B0604020202020204" pitchFamily="34" charset="0"/>
              </a:rPr>
              <a:t>Returnees </a:t>
            </a:r>
            <a:r>
              <a:rPr lang="en-US" sz="1000" dirty="0" smtClean="0">
                <a:solidFill>
                  <a:prstClr val="black"/>
                </a:solidFill>
                <a:latin typeface="Arial" panose="020B0604020202020204" pitchFamily="34" charset="0"/>
                <a:cs typeface="Arial" panose="020B0604020202020204" pitchFamily="34" charset="0"/>
              </a:rPr>
              <a:t>:</a:t>
            </a:r>
          </a:p>
          <a:p>
            <a:pPr marL="171450" indent="-171450">
              <a:buFontTx/>
              <a:buChar char="-"/>
            </a:pPr>
            <a:r>
              <a:rPr lang="en-US" sz="1000" dirty="0" smtClean="0">
                <a:solidFill>
                  <a:prstClr val="black"/>
                </a:solidFill>
                <a:latin typeface="Arial" panose="020B0604020202020204" pitchFamily="34" charset="0"/>
                <a:cs typeface="Arial" panose="020B0604020202020204" pitchFamily="34" charset="0"/>
              </a:rPr>
              <a:t>Kasai : returnees from Angola in </a:t>
            </a:r>
            <a:r>
              <a:rPr lang="en-US" sz="1000" dirty="0" err="1">
                <a:solidFill>
                  <a:prstClr val="black"/>
                </a:solidFill>
                <a:latin typeface="Arial" panose="020B0604020202020204" pitchFamily="34" charset="0"/>
                <a:cs typeface="Arial" panose="020B0604020202020204" pitchFamily="34" charset="0"/>
              </a:rPr>
              <a:t>K</a:t>
            </a:r>
            <a:r>
              <a:rPr lang="en-US" sz="1000" dirty="0" err="1" smtClean="0">
                <a:solidFill>
                  <a:prstClr val="black"/>
                </a:solidFill>
                <a:latin typeface="Arial" panose="020B0604020202020204" pitchFamily="34" charset="0"/>
                <a:cs typeface="Arial" panose="020B0604020202020204" pitchFamily="34" charset="0"/>
              </a:rPr>
              <a:t>amako</a:t>
            </a:r>
            <a:r>
              <a:rPr lang="en-US" sz="1000" dirty="0" smtClean="0">
                <a:solidFill>
                  <a:prstClr val="black"/>
                </a:solidFill>
                <a:latin typeface="Arial" panose="020B0604020202020204" pitchFamily="34" charset="0"/>
                <a:cs typeface="Arial" panose="020B0604020202020204" pitchFamily="34" charset="0"/>
              </a:rPr>
              <a:t> district</a:t>
            </a:r>
          </a:p>
          <a:p>
            <a:pPr marL="171450" indent="-171450">
              <a:buFontTx/>
              <a:buChar char="-"/>
            </a:pPr>
            <a:r>
              <a:rPr lang="en-US" sz="1000" dirty="0" smtClean="0">
                <a:latin typeface="Arial" panose="020B0604020202020204" pitchFamily="34" charset="0"/>
                <a:cs typeface="Arial" panose="020B0604020202020204" pitchFamily="34" charset="0"/>
              </a:rPr>
              <a:t>Province Orientale (</a:t>
            </a:r>
            <a:r>
              <a:rPr lang="en-US" sz="1000" dirty="0" err="1">
                <a:latin typeface="Arial" panose="020B0604020202020204" pitchFamily="34" charset="0"/>
                <a:cs typeface="Arial" panose="020B0604020202020204" pitchFamily="34" charset="0"/>
              </a:rPr>
              <a:t>I</a:t>
            </a:r>
            <a:r>
              <a:rPr lang="en-US" sz="1000" dirty="0" err="1" smtClean="0">
                <a:latin typeface="Arial" panose="020B0604020202020204" pitchFamily="34" charset="0"/>
                <a:cs typeface="Arial" panose="020B0604020202020204" pitchFamily="34" charset="0"/>
              </a:rPr>
              <a:t>turi</a:t>
            </a:r>
            <a:r>
              <a:rPr lang="en-US" sz="1000" dirty="0" smtClean="0">
                <a:latin typeface="Arial" panose="020B0604020202020204" pitchFamily="34" charset="0"/>
                <a:cs typeface="Arial" panose="020B0604020202020204" pitchFamily="34" charset="0"/>
              </a:rPr>
              <a:t>) : 7 out of 36 health zones affected by conflict. 5 heath zones with limited access to Humanitarian actors</a:t>
            </a:r>
          </a:p>
        </p:txBody>
      </p:sp>
      <p:sp>
        <p:nvSpPr>
          <p:cNvPr id="28" name="Text Box 11"/>
          <p:cNvSpPr txBox="1">
            <a:spLocks noChangeArrowheads="1"/>
          </p:cNvSpPr>
          <p:nvPr/>
        </p:nvSpPr>
        <p:spPr bwMode="auto">
          <a:xfrm>
            <a:off x="227860" y="1246962"/>
            <a:ext cx="324036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altLang="fr-FR" sz="1300" b="1" dirty="0" smtClean="0">
                <a:solidFill>
                  <a:srgbClr val="0070C0"/>
                </a:solidFill>
                <a:cs typeface="Arial" pitchFamily="34" charset="0"/>
              </a:rPr>
              <a:t>Update on the </a:t>
            </a:r>
            <a:r>
              <a:rPr lang="fr-FR" altLang="fr-FR" sz="1300" b="1" dirty="0" err="1" smtClean="0">
                <a:solidFill>
                  <a:srgbClr val="0070C0"/>
                </a:solidFill>
                <a:cs typeface="Arial" pitchFamily="34" charset="0"/>
              </a:rPr>
              <a:t>humanitarian</a:t>
            </a:r>
            <a:r>
              <a:rPr lang="fr-FR" altLang="fr-FR" sz="1300" b="1" dirty="0" smtClean="0">
                <a:solidFill>
                  <a:srgbClr val="0070C0"/>
                </a:solidFill>
                <a:cs typeface="Arial" pitchFamily="34" charset="0"/>
              </a:rPr>
              <a:t> </a:t>
            </a:r>
            <a:r>
              <a:rPr lang="fr-FR" altLang="fr-FR" sz="1300" b="1" dirty="0" err="1" smtClean="0">
                <a:solidFill>
                  <a:srgbClr val="0070C0"/>
                </a:solidFill>
                <a:cs typeface="Arial" pitchFamily="34" charset="0"/>
              </a:rPr>
              <a:t>crisis</a:t>
            </a:r>
            <a:r>
              <a:rPr lang="fr-FR" altLang="fr-FR" sz="1300" b="1" dirty="0" smtClean="0">
                <a:solidFill>
                  <a:srgbClr val="0070C0"/>
                </a:solidFill>
                <a:cs typeface="Arial" pitchFamily="34" charset="0"/>
              </a:rPr>
              <a:t> situation</a:t>
            </a:r>
            <a:endParaRPr lang="fr-FR" altLang="fr-FR" sz="1300" dirty="0" smtClean="0">
              <a:solidFill>
                <a:srgbClr val="0070C0"/>
              </a:solidFill>
              <a:latin typeface="Arial" pitchFamily="34" charset="0"/>
              <a:cs typeface="Arial" pitchFamily="34" charset="0"/>
            </a:endParaRPr>
          </a:p>
        </p:txBody>
      </p:sp>
      <p:sp>
        <p:nvSpPr>
          <p:cNvPr id="29" name="Text Box 7"/>
          <p:cNvSpPr txBox="1">
            <a:spLocks noChangeArrowheads="1"/>
          </p:cNvSpPr>
          <p:nvPr/>
        </p:nvSpPr>
        <p:spPr bwMode="auto">
          <a:xfrm>
            <a:off x="8029103" y="5369631"/>
            <a:ext cx="314808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fr-FR" sz="1300" b="1" dirty="0" smtClean="0">
                <a:solidFill>
                  <a:srgbClr val="0070C0"/>
                </a:solidFill>
                <a:cs typeface="Arial" pitchFamily="34" charset="0"/>
              </a:rPr>
              <a:t>Actions for WHO</a:t>
            </a:r>
            <a:endParaRPr lang="en-US" altLang="fr-FR" sz="1300" b="1" dirty="0">
              <a:solidFill>
                <a:srgbClr val="0070C0"/>
              </a:solidFill>
              <a:cs typeface="Arial" pitchFamily="34" charset="0"/>
            </a:endParaRPr>
          </a:p>
        </p:txBody>
      </p:sp>
      <p:sp>
        <p:nvSpPr>
          <p:cNvPr id="30" name="Text Box 10"/>
          <p:cNvSpPr txBox="1">
            <a:spLocks noChangeArrowheads="1"/>
          </p:cNvSpPr>
          <p:nvPr/>
        </p:nvSpPr>
        <p:spPr bwMode="auto">
          <a:xfrm>
            <a:off x="7596171" y="1421587"/>
            <a:ext cx="4322506" cy="2151465"/>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171450" indent="-171450" algn="just" fontAlgn="base">
              <a:lnSpc>
                <a:spcPct val="115000"/>
              </a:lnSpc>
              <a:spcBef>
                <a:spcPct val="0"/>
              </a:spcBef>
              <a:spcAft>
                <a:spcPts val="200"/>
              </a:spcAft>
              <a:buFont typeface="Arial" panose="020B0604020202020204" pitchFamily="34" charset="0"/>
              <a:buChar char="•"/>
            </a:pPr>
            <a:r>
              <a:rPr lang="en-US" altLang="fr-FR" sz="1020" dirty="0" smtClean="0">
                <a:solidFill>
                  <a:prstClr val="black"/>
                </a:solidFill>
                <a:latin typeface="Arial" panose="020B0604020202020204" pitchFamily="34" charset="0"/>
                <a:cs typeface="Arial" panose="020B0604020202020204" pitchFamily="34" charset="0"/>
              </a:rPr>
              <a:t>Cross border response operation to cholera outbreaks have been addressed during  EMO field mission in Burundi and </a:t>
            </a:r>
            <a:r>
              <a:rPr lang="en-US" altLang="fr-FR" sz="1020" dirty="0" err="1" smtClean="0">
                <a:solidFill>
                  <a:prstClr val="black"/>
                </a:solidFill>
                <a:latin typeface="Arial" panose="020B0604020202020204" pitchFamily="34" charset="0"/>
                <a:cs typeface="Arial" panose="020B0604020202020204" pitchFamily="34" charset="0"/>
              </a:rPr>
              <a:t>Bukavu</a:t>
            </a:r>
            <a:r>
              <a:rPr lang="en-US" altLang="fr-FR" sz="1020" dirty="0" smtClean="0">
                <a:solidFill>
                  <a:prstClr val="black"/>
                </a:solidFill>
                <a:latin typeface="Arial" panose="020B0604020202020204" pitchFamily="34" charset="0"/>
                <a:cs typeface="Arial" panose="020B0604020202020204" pitchFamily="34" charset="0"/>
              </a:rPr>
              <a:t> city (DRC). A joint meeting to be organized soon between DRC and Burundi. A budgeted response plan has been drafted.  Congo, Uganda, Tanzania and Angola to plan cross border meetings as well to address cholera outbreak response</a:t>
            </a:r>
          </a:p>
          <a:p>
            <a:pPr marL="171450" indent="-171450" algn="just" fontAlgn="base">
              <a:lnSpc>
                <a:spcPct val="115000"/>
              </a:lnSpc>
              <a:spcBef>
                <a:spcPct val="0"/>
              </a:spcBef>
              <a:spcAft>
                <a:spcPts val="200"/>
              </a:spcAft>
              <a:buFont typeface="Arial" panose="020B0604020202020204" pitchFamily="34" charset="0"/>
              <a:buChar char="•"/>
            </a:pPr>
            <a:r>
              <a:rPr lang="en-US" altLang="fr-FR" sz="1020" dirty="0" smtClean="0">
                <a:solidFill>
                  <a:prstClr val="black"/>
                </a:solidFill>
                <a:latin typeface="Arial" panose="020B0604020202020204" pitchFamily="34" charset="0"/>
                <a:cs typeface="Arial" panose="020B0604020202020204" pitchFamily="34" charset="0"/>
              </a:rPr>
              <a:t>In </a:t>
            </a:r>
            <a:r>
              <a:rPr lang="en-US" altLang="fr-FR" sz="1020" dirty="0" err="1" smtClean="0">
                <a:solidFill>
                  <a:prstClr val="black"/>
                </a:solidFill>
                <a:latin typeface="Arial" panose="020B0604020202020204" pitchFamily="34" charset="0"/>
                <a:cs typeface="Arial" panose="020B0604020202020204" pitchFamily="34" charset="0"/>
              </a:rPr>
              <a:t>Ituri</a:t>
            </a:r>
            <a:r>
              <a:rPr lang="en-US" altLang="fr-FR" sz="1020" dirty="0" smtClean="0">
                <a:solidFill>
                  <a:prstClr val="black"/>
                </a:solidFill>
                <a:latin typeface="Arial" panose="020B0604020202020204" pitchFamily="34" charset="0"/>
                <a:cs typeface="Arial" panose="020B0604020202020204" pitchFamily="34" charset="0"/>
              </a:rPr>
              <a:t>, cholera outbreak situation has deteriorated on Week 14 with 151 cases and 12 deaths, mainly in </a:t>
            </a:r>
            <a:r>
              <a:rPr lang="en-US" altLang="fr-FR" sz="1020" dirty="0" err="1" smtClean="0">
                <a:solidFill>
                  <a:prstClr val="black"/>
                </a:solidFill>
                <a:latin typeface="Arial" panose="020B0604020202020204" pitchFamily="34" charset="0"/>
                <a:cs typeface="Arial" panose="020B0604020202020204" pitchFamily="34" charset="0"/>
              </a:rPr>
              <a:t>Nizi</a:t>
            </a:r>
            <a:r>
              <a:rPr lang="en-US" altLang="fr-FR" sz="1020" dirty="0" smtClean="0">
                <a:solidFill>
                  <a:prstClr val="black"/>
                </a:solidFill>
                <a:latin typeface="Arial" panose="020B0604020202020204" pitchFamily="34" charset="0"/>
                <a:cs typeface="Arial" panose="020B0604020202020204" pitchFamily="34" charset="0"/>
              </a:rPr>
              <a:t> district. (CFR: 7.9%)</a:t>
            </a:r>
          </a:p>
          <a:p>
            <a:pPr marL="171450" indent="-171450" algn="just" fontAlgn="base">
              <a:lnSpc>
                <a:spcPct val="115000"/>
              </a:lnSpc>
              <a:spcBef>
                <a:spcPct val="0"/>
              </a:spcBef>
              <a:spcAft>
                <a:spcPts val="200"/>
              </a:spcAft>
              <a:buFont typeface="Arial" panose="020B0604020202020204" pitchFamily="34" charset="0"/>
              <a:buChar char="•"/>
            </a:pPr>
            <a:r>
              <a:rPr lang="en-US" altLang="fr-FR" sz="1020" dirty="0" smtClean="0">
                <a:solidFill>
                  <a:prstClr val="black"/>
                </a:solidFill>
                <a:latin typeface="Arial" panose="020B0604020202020204" pitchFamily="34" charset="0"/>
                <a:cs typeface="Arial" panose="020B0604020202020204" pitchFamily="34" charset="0"/>
              </a:rPr>
              <a:t>With WHO Technical and logistic support, the </a:t>
            </a:r>
            <a:r>
              <a:rPr lang="en-US" altLang="fr-FR" sz="1020" dirty="0" err="1" smtClean="0">
                <a:solidFill>
                  <a:prstClr val="black"/>
                </a:solidFill>
                <a:latin typeface="Arial" panose="020B0604020202020204" pitchFamily="34" charset="0"/>
                <a:cs typeface="Arial" panose="020B0604020202020204" pitchFamily="34" charset="0"/>
              </a:rPr>
              <a:t>MoH</a:t>
            </a:r>
            <a:r>
              <a:rPr lang="en-US" altLang="fr-FR" sz="1020" dirty="0" smtClean="0">
                <a:solidFill>
                  <a:prstClr val="black"/>
                </a:solidFill>
                <a:latin typeface="Arial" panose="020B0604020202020204" pitchFamily="34" charset="0"/>
                <a:cs typeface="Arial" panose="020B0604020202020204" pitchFamily="34" charset="0"/>
              </a:rPr>
              <a:t> / DRC is planning to reinforce cholera cross border preparedness measures and response activities involving affected neighboring countries </a:t>
            </a:r>
          </a:p>
          <a:p>
            <a:pPr marL="171450" indent="-171450" algn="just" fontAlgn="base">
              <a:lnSpc>
                <a:spcPct val="115000"/>
              </a:lnSpc>
              <a:spcBef>
                <a:spcPct val="0"/>
              </a:spcBef>
              <a:spcAft>
                <a:spcPts val="200"/>
              </a:spcAft>
              <a:buFont typeface="Arial" panose="020B0604020202020204" pitchFamily="34" charset="0"/>
              <a:buChar char="•"/>
            </a:pPr>
            <a:endParaRPr lang="en-US" altLang="fr-FR" sz="1020" dirty="0" smtClean="0">
              <a:solidFill>
                <a:prstClr val="black"/>
              </a:solidFill>
              <a:latin typeface="Arial" panose="020B0604020202020204" pitchFamily="34" charset="0"/>
              <a:cs typeface="Arial" panose="020B0604020202020204" pitchFamily="34" charset="0"/>
            </a:endParaRPr>
          </a:p>
          <a:p>
            <a:pPr marL="171450" indent="-171450" algn="just" fontAlgn="base">
              <a:lnSpc>
                <a:spcPct val="115000"/>
              </a:lnSpc>
              <a:spcBef>
                <a:spcPct val="0"/>
              </a:spcBef>
              <a:spcAft>
                <a:spcPts val="200"/>
              </a:spcAft>
              <a:buFont typeface="Arial" panose="020B0604020202020204" pitchFamily="34" charset="0"/>
              <a:buChar char="•"/>
            </a:pPr>
            <a:endParaRPr lang="en-US" altLang="fr-FR" sz="1020" dirty="0" smtClean="0">
              <a:solidFill>
                <a:prstClr val="black"/>
              </a:solidFill>
              <a:latin typeface="Arial" panose="020B0604020202020204" pitchFamily="34" charset="0"/>
              <a:cs typeface="Arial" panose="020B0604020202020204" pitchFamily="34" charset="0"/>
            </a:endParaRPr>
          </a:p>
        </p:txBody>
      </p:sp>
      <p:sp>
        <p:nvSpPr>
          <p:cNvPr id="32" name="Text Box 7"/>
          <p:cNvSpPr txBox="1">
            <a:spLocks noChangeArrowheads="1"/>
          </p:cNvSpPr>
          <p:nvPr/>
        </p:nvSpPr>
        <p:spPr bwMode="auto">
          <a:xfrm>
            <a:off x="7681117" y="1188786"/>
            <a:ext cx="3864322" cy="232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fr-FR" sz="1300" b="1" dirty="0" smtClean="0">
                <a:solidFill>
                  <a:srgbClr val="0070C0"/>
                </a:solidFill>
                <a:cs typeface="Arial" pitchFamily="34" charset="0"/>
              </a:rPr>
              <a:t>Public health response actions in DRC</a:t>
            </a:r>
            <a:endParaRPr lang="en-US" altLang="fr-FR" sz="1300" b="1" dirty="0">
              <a:solidFill>
                <a:srgbClr val="0070C0"/>
              </a:solidFill>
              <a:cs typeface="Arial" pitchFamily="34" charset="0"/>
            </a:endParaRPr>
          </a:p>
        </p:txBody>
      </p:sp>
      <p:sp>
        <p:nvSpPr>
          <p:cNvPr id="18" name="TextBox 2"/>
          <p:cNvSpPr txBox="1"/>
          <p:nvPr/>
        </p:nvSpPr>
        <p:spPr>
          <a:xfrm>
            <a:off x="3204568" y="1319213"/>
            <a:ext cx="4608511" cy="276999"/>
          </a:xfrm>
          <a:prstGeom prst="rect">
            <a:avLst/>
          </a:prstGeom>
          <a:noFill/>
        </p:spPr>
        <p:txBody>
          <a:bodyPr wrap="square" rtlCol="0">
            <a:spAutoFit/>
          </a:bodyPr>
          <a:lstStyle>
            <a:defPPr>
              <a:defRPr lang="fr-FR"/>
            </a:defPPr>
            <a:lvl1pPr>
              <a:defRPr sz="1200" b="1">
                <a:solidFill>
                  <a:srgbClr val="0070C0"/>
                </a:solidFill>
              </a:defRPr>
            </a:lvl1pPr>
          </a:lstStyle>
          <a:p>
            <a:r>
              <a:rPr lang="en-US" b="0" dirty="0" smtClean="0"/>
              <a:t>Cholera affected provinces with high risk of cross border transmission</a:t>
            </a:r>
            <a:endParaRPr lang="en-US" b="0" dirty="0"/>
          </a:p>
        </p:txBody>
      </p:sp>
      <p:pic>
        <p:nvPicPr>
          <p:cNvPr id="207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591" y="4437112"/>
            <a:ext cx="396044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221" y="1650247"/>
            <a:ext cx="3912810" cy="235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76575" y="4005064"/>
            <a:ext cx="4217599" cy="369332"/>
          </a:xfrm>
          <a:prstGeom prst="rect">
            <a:avLst/>
          </a:prstGeom>
        </p:spPr>
        <p:txBody>
          <a:bodyPr wrap="square">
            <a:spAutoFit/>
          </a:bodyPr>
          <a:lstStyle/>
          <a:p>
            <a:r>
              <a:rPr lang="fr-FR" sz="900" b="1" i="1" dirty="0">
                <a:solidFill>
                  <a:srgbClr val="365F92"/>
                </a:solidFill>
                <a:latin typeface="Helvetica-BoldOblique"/>
              </a:rPr>
              <a:t>Figure 2: Evolution du nombre de cas suspects de Monkey-</a:t>
            </a:r>
            <a:r>
              <a:rPr lang="fr-FR" sz="900" b="1" i="1" dirty="0" err="1">
                <a:solidFill>
                  <a:srgbClr val="365F92"/>
                </a:solidFill>
                <a:latin typeface="Helvetica-BoldOblique"/>
              </a:rPr>
              <a:t>Pox</a:t>
            </a:r>
            <a:r>
              <a:rPr lang="fr-FR" sz="900" b="1" i="1" dirty="0">
                <a:solidFill>
                  <a:srgbClr val="365F92"/>
                </a:solidFill>
                <a:latin typeface="Helvetica-BoldOblique"/>
              </a:rPr>
              <a:t> en RDC de la semaine 1 à </a:t>
            </a:r>
            <a:r>
              <a:rPr lang="fr-FR" sz="900" b="1" i="1" dirty="0" smtClean="0">
                <a:solidFill>
                  <a:srgbClr val="365F92"/>
                </a:solidFill>
                <a:latin typeface="Helvetica-BoldOblique"/>
              </a:rPr>
              <a:t>la semaine </a:t>
            </a:r>
            <a:r>
              <a:rPr lang="fr-FR" sz="900" b="1" i="1" dirty="0">
                <a:solidFill>
                  <a:srgbClr val="365F92"/>
                </a:solidFill>
                <a:latin typeface="Helvetica-BoldOblique"/>
              </a:rPr>
              <a:t>13 de 2018</a:t>
            </a:r>
            <a:endParaRPr lang="fr-FR" sz="900" dirty="0"/>
          </a:p>
        </p:txBody>
      </p:sp>
    </p:spTree>
    <p:extLst>
      <p:ext uri="{BB962C8B-B14F-4D97-AF65-F5344CB8AC3E}">
        <p14:creationId xmlns:p14="http://schemas.microsoft.com/office/powerpoint/2010/main" val="762630510"/>
      </p:ext>
    </p:extLst>
  </p:cSld>
  <p:clrMapOvr>
    <a:masterClrMapping/>
  </p:clrMapOvr>
  <mc:AlternateContent xmlns:mc="http://schemas.openxmlformats.org/markup-compatibility/2006" xmlns:p14="http://schemas.microsoft.com/office/powerpoint/2010/main">
    <mc:Choice Requires="p14">
      <p:transition spd="slow" p14:dur="2000" advClick="0" advTm="31000"/>
    </mc:Choice>
    <mc:Fallback xmlns="">
      <p:transition spd="slow" advClick="0" advTm="3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
          <p:cNvSpPr txBox="1"/>
          <p:nvPr/>
        </p:nvSpPr>
        <p:spPr>
          <a:xfrm>
            <a:off x="-1" y="-41486"/>
            <a:ext cx="9613279" cy="6762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400" b="1" dirty="0" smtClean="0">
              <a:solidFill>
                <a:schemeClr val="bg1"/>
              </a:solidFill>
              <a:latin typeface="Cambria" panose="02040503050406030204" pitchFamily="18" charset="0"/>
              <a:ea typeface="Calibri"/>
              <a:cs typeface="Times New Roman"/>
            </a:endParaRPr>
          </a:p>
          <a:p>
            <a:r>
              <a:rPr lang="en-US" sz="2400" b="1" dirty="0" smtClean="0">
                <a:solidFill>
                  <a:schemeClr val="bg1"/>
                </a:solidFill>
                <a:latin typeface="+mj-lt"/>
                <a:ea typeface="Calibri"/>
                <a:cs typeface="Times New Roman"/>
              </a:rPr>
              <a:t>Mozambique:  </a:t>
            </a:r>
            <a:r>
              <a:rPr lang="en-US" b="1" dirty="0" smtClean="0">
                <a:solidFill>
                  <a:schemeClr val="bg1"/>
                </a:solidFill>
                <a:latin typeface="+mj-lt"/>
                <a:ea typeface="Calibri"/>
                <a:cs typeface="Times New Roman"/>
              </a:rPr>
              <a:t>Cholera outbreak </a:t>
            </a:r>
            <a:r>
              <a:rPr lang="en-US" b="1" dirty="0">
                <a:solidFill>
                  <a:schemeClr val="bg1"/>
                </a:solidFill>
                <a:latin typeface="+mj-lt"/>
                <a:ea typeface="Calibri"/>
                <a:cs typeface="Times New Roman"/>
              </a:rPr>
              <a:t> </a:t>
            </a:r>
            <a:r>
              <a:rPr lang="en-US" b="1" dirty="0" smtClean="0">
                <a:solidFill>
                  <a:srgbClr val="FFFF00"/>
                </a:solidFill>
                <a:latin typeface="+mj-lt"/>
                <a:ea typeface="Calibri"/>
                <a:cs typeface="Times New Roman"/>
              </a:rPr>
              <a:t>Grade 1 </a:t>
            </a:r>
            <a:r>
              <a:rPr lang="en-US" b="1" dirty="0" smtClean="0">
                <a:solidFill>
                  <a:srgbClr val="FFC000"/>
                </a:solidFill>
                <a:latin typeface="+mj-lt"/>
                <a:ea typeface="Calibri"/>
                <a:cs typeface="Times New Roman"/>
              </a:rPr>
              <a:t>|</a:t>
            </a:r>
            <a:r>
              <a:rPr lang="en-US" b="1" dirty="0" smtClean="0">
                <a:solidFill>
                  <a:schemeClr val="bg1"/>
                </a:solidFill>
                <a:latin typeface="+mj-lt"/>
                <a:ea typeface="Calibri"/>
                <a:cs typeface="Times New Roman"/>
              </a:rPr>
              <a:t> </a:t>
            </a:r>
            <a:r>
              <a:rPr lang="en-US" b="1" dirty="0">
                <a:solidFill>
                  <a:srgbClr val="FFC000"/>
                </a:solidFill>
                <a:latin typeface="+mj-lt"/>
                <a:ea typeface="Calibri"/>
                <a:cs typeface="Times New Roman"/>
              </a:rPr>
              <a:t>Situation as </a:t>
            </a:r>
            <a:r>
              <a:rPr lang="en-US" b="1" dirty="0" smtClean="0">
                <a:solidFill>
                  <a:srgbClr val="FFC000"/>
                </a:solidFill>
                <a:latin typeface="+mj-lt"/>
                <a:ea typeface="Calibri"/>
                <a:cs typeface="Times New Roman"/>
              </a:rPr>
              <a:t>of </a:t>
            </a:r>
            <a:r>
              <a:rPr lang="en-US" b="1" dirty="0">
                <a:solidFill>
                  <a:srgbClr val="FFC000"/>
                </a:solidFill>
                <a:latin typeface="+mj-lt"/>
                <a:ea typeface="Calibri"/>
                <a:cs typeface="Times New Roman"/>
              </a:rPr>
              <a:t> </a:t>
            </a:r>
            <a:r>
              <a:rPr lang="en-US" b="1" dirty="0" smtClean="0">
                <a:solidFill>
                  <a:srgbClr val="FFC000"/>
                </a:solidFill>
                <a:latin typeface="+mj-lt"/>
                <a:ea typeface="Calibri"/>
                <a:cs typeface="Times New Roman"/>
              </a:rPr>
              <a:t>11 April 2018 </a:t>
            </a:r>
            <a:r>
              <a:rPr lang="en-US" b="1" dirty="0" smtClean="0">
                <a:solidFill>
                  <a:schemeClr val="bg1"/>
                </a:solidFill>
                <a:latin typeface="+mj-lt"/>
                <a:ea typeface="Calibri"/>
                <a:cs typeface="Times New Roman"/>
              </a:rPr>
              <a:t>  </a:t>
            </a:r>
            <a:endParaRPr lang="fr-FR" sz="1100" dirty="0" smtClean="0">
              <a:solidFill>
                <a:schemeClr val="bg1"/>
              </a:solidFill>
              <a:effectLst/>
              <a:latin typeface="+mj-lt"/>
              <a:ea typeface="Calibri"/>
              <a:cs typeface="Times New Roman"/>
            </a:endParaRPr>
          </a:p>
          <a:p>
            <a:pPr>
              <a:spcAft>
                <a:spcPts val="0"/>
              </a:spcAft>
            </a:pPr>
            <a:r>
              <a:rPr lang="en-US" sz="1800" b="1" dirty="0" smtClean="0">
                <a:solidFill>
                  <a:schemeClr val="bg1"/>
                </a:solidFill>
                <a:effectLst/>
                <a:latin typeface="Cambria" panose="02040503050406030204" pitchFamily="18" charset="0"/>
                <a:ea typeface="Calibri"/>
                <a:cs typeface="Times New Roman"/>
              </a:rPr>
              <a:t>  </a:t>
            </a:r>
            <a:endParaRPr lang="fr-FR" sz="1100" dirty="0">
              <a:solidFill>
                <a:schemeClr val="bg1"/>
              </a:solidFill>
              <a:effectLst/>
              <a:latin typeface="Cambria" panose="02040503050406030204" pitchFamily="18" charset="0"/>
              <a:ea typeface="Calibri"/>
              <a:cs typeface="Times New Roman"/>
            </a:endParaRPr>
          </a:p>
          <a:p>
            <a:pPr>
              <a:spcAft>
                <a:spcPts val="0"/>
              </a:spcAft>
            </a:pPr>
            <a:r>
              <a:rPr lang="en-US" sz="1800" b="1" dirty="0">
                <a:solidFill>
                  <a:schemeClr val="bg1"/>
                </a:solidFill>
                <a:effectLst/>
                <a:latin typeface="Cambria" panose="02040503050406030204" pitchFamily="18" charset="0"/>
                <a:ea typeface="Calibri"/>
                <a:cs typeface="Times New Roman"/>
              </a:rPr>
              <a:t> </a:t>
            </a:r>
            <a:endParaRPr lang="fr-FR" sz="1100" dirty="0">
              <a:solidFill>
                <a:schemeClr val="bg1"/>
              </a:solidFill>
              <a:effectLst/>
              <a:latin typeface="Cambria" panose="02040503050406030204" pitchFamily="18" charset="0"/>
              <a:ea typeface="Calibri"/>
              <a:cs typeface="Times New Roman"/>
            </a:endParaRPr>
          </a:p>
        </p:txBody>
      </p:sp>
      <p:sp>
        <p:nvSpPr>
          <p:cNvPr id="15" name="TextBox 14"/>
          <p:cNvSpPr txBox="1"/>
          <p:nvPr/>
        </p:nvSpPr>
        <p:spPr>
          <a:xfrm>
            <a:off x="-20204" y="593944"/>
            <a:ext cx="1335917" cy="338554"/>
          </a:xfrm>
          <a:prstGeom prst="rect">
            <a:avLst/>
          </a:prstGeom>
          <a:noFill/>
        </p:spPr>
        <p:txBody>
          <a:bodyPr wrap="square" rtlCol="0">
            <a:spAutoFit/>
          </a:bodyPr>
          <a:lstStyle/>
          <a:p>
            <a:r>
              <a:rPr lang="fr-FR" sz="1600" b="1" dirty="0">
                <a:solidFill>
                  <a:schemeClr val="accent6">
                    <a:lumMod val="75000"/>
                  </a:schemeClr>
                </a:solidFill>
                <a:latin typeface="Cambria" panose="02040503050406030204" pitchFamily="18" charset="0"/>
                <a:ea typeface="Calibri"/>
                <a:cs typeface="Times New Roman"/>
              </a:rPr>
              <a:t>Key Figures</a:t>
            </a:r>
            <a:r>
              <a:rPr lang="fr-FR" sz="1600" dirty="0" smtClean="0">
                <a:solidFill>
                  <a:schemeClr val="accent6">
                    <a:lumMod val="75000"/>
                  </a:schemeClr>
                </a:solidFill>
                <a:latin typeface="Cambria" panose="02040503050406030204" pitchFamily="18" charset="0"/>
              </a:rPr>
              <a:t>: </a:t>
            </a:r>
            <a:endParaRPr lang="fr-FR" sz="1600" dirty="0">
              <a:solidFill>
                <a:schemeClr val="accent6">
                  <a:lumMod val="75000"/>
                </a:schemeClr>
              </a:solidFill>
              <a:latin typeface="Cambria" panose="02040503050406030204" pitchFamily="18" charset="0"/>
            </a:endParaRPr>
          </a:p>
        </p:txBody>
      </p:sp>
      <p:sp>
        <p:nvSpPr>
          <p:cNvPr id="17" name="TextBox 16"/>
          <p:cNvSpPr txBox="1"/>
          <p:nvPr/>
        </p:nvSpPr>
        <p:spPr>
          <a:xfrm>
            <a:off x="1244525" y="634789"/>
            <a:ext cx="10664552" cy="276999"/>
          </a:xfrm>
          <a:prstGeom prst="rect">
            <a:avLst/>
          </a:prstGeom>
          <a:noFill/>
          <a:ln>
            <a:solidFill>
              <a:srgbClr val="0070C0"/>
            </a:solidFill>
            <a:prstDash val="sysDot"/>
          </a:ln>
          <a:effectLst/>
        </p:spPr>
        <p:txBody>
          <a:bodyPr wrap="square" rtlCol="0">
            <a:spAutoFit/>
          </a:bodyPr>
          <a:lstStyle/>
          <a:p>
            <a:r>
              <a:rPr lang="en-US" sz="1200" b="1" dirty="0" smtClean="0">
                <a:solidFill>
                  <a:srgbClr val="0070C0"/>
                </a:solidFill>
                <a:latin typeface="Cambria" panose="02040503050406030204" pitchFamily="18" charset="0"/>
                <a:ea typeface="Calibri"/>
                <a:cs typeface="Times New Roman"/>
              </a:rPr>
              <a:t>Last graded : 28 Feb 2018 </a:t>
            </a:r>
            <a:r>
              <a:rPr lang="en-US" sz="1200" b="1" dirty="0" smtClean="0">
                <a:solidFill>
                  <a:schemeClr val="accent6">
                    <a:lumMod val="75000"/>
                  </a:schemeClr>
                </a:solidFill>
                <a:latin typeface="Cambria" panose="02040503050406030204" pitchFamily="18" charset="0"/>
                <a:ea typeface="Calibri"/>
                <a:cs typeface="Times New Roman"/>
              </a:rPr>
              <a:t>| Onset: Mid August 2017 | Cholera cases: 2,329</a:t>
            </a:r>
            <a:r>
              <a:rPr lang="en-US" sz="1200" b="1" dirty="0" smtClean="0">
                <a:latin typeface="Cambria" panose="02040503050406030204" pitchFamily="18" charset="0"/>
                <a:ea typeface="Calibri"/>
                <a:cs typeface="Times New Roman"/>
              </a:rPr>
              <a:t>,  </a:t>
            </a:r>
            <a:r>
              <a:rPr lang="en-US" sz="1200" b="1" dirty="0" smtClean="0">
                <a:solidFill>
                  <a:srgbClr val="FF0000"/>
                </a:solidFill>
                <a:latin typeface="Cambria" panose="02040503050406030204" pitchFamily="18" charset="0"/>
                <a:ea typeface="Calibri"/>
                <a:cs typeface="Times New Roman"/>
              </a:rPr>
              <a:t>Deaths</a:t>
            </a:r>
            <a:r>
              <a:rPr lang="en-US" sz="1200" b="1" dirty="0" smtClean="0">
                <a:latin typeface="Cambria" panose="02040503050406030204" pitchFamily="18" charset="0"/>
                <a:ea typeface="Calibri"/>
                <a:cs typeface="Times New Roman"/>
              </a:rPr>
              <a:t>: 05,   </a:t>
            </a:r>
            <a:r>
              <a:rPr lang="en-US" sz="1200" b="1" dirty="0" smtClean="0">
                <a:solidFill>
                  <a:srgbClr val="FF0000"/>
                </a:solidFill>
                <a:latin typeface="Cambria" panose="02040503050406030204" pitchFamily="18" charset="0"/>
                <a:ea typeface="Calibri"/>
                <a:cs typeface="Times New Roman"/>
              </a:rPr>
              <a:t>CFR</a:t>
            </a:r>
            <a:r>
              <a:rPr lang="en-US" sz="1200" b="1" dirty="0" smtClean="0">
                <a:latin typeface="Cambria" panose="02040503050406030204" pitchFamily="18" charset="0"/>
                <a:ea typeface="Calibri"/>
                <a:cs typeface="Times New Roman"/>
              </a:rPr>
              <a:t>: 0.2 %</a:t>
            </a:r>
            <a:endParaRPr lang="en-US" sz="1200" b="1" dirty="0">
              <a:solidFill>
                <a:srgbClr val="FF0000"/>
              </a:solidFill>
              <a:latin typeface="Cambria" panose="02040503050406030204" pitchFamily="18" charset="0"/>
              <a:ea typeface="Calibri"/>
              <a:cs typeface="Times New Roman"/>
            </a:endParaRPr>
          </a:p>
        </p:txBody>
      </p:sp>
      <p:sp>
        <p:nvSpPr>
          <p:cNvPr id="18" name="Text Box 6"/>
          <p:cNvSpPr txBox="1">
            <a:spLocks noChangeArrowheads="1"/>
          </p:cNvSpPr>
          <p:nvPr/>
        </p:nvSpPr>
        <p:spPr bwMode="auto">
          <a:xfrm>
            <a:off x="7381031" y="886549"/>
            <a:ext cx="4608512" cy="556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just" fontAlgn="base">
              <a:lnSpc>
                <a:spcPct val="150000"/>
              </a:lnSpc>
              <a:spcBef>
                <a:spcPct val="0"/>
              </a:spcBef>
              <a:spcAft>
                <a:spcPts val="200"/>
              </a:spcAft>
            </a:pPr>
            <a:r>
              <a:rPr lang="en-US" altLang="fr-FR" sz="1100" b="1" dirty="0">
                <a:solidFill>
                  <a:srgbClr val="0070C0"/>
                </a:solidFill>
                <a:latin typeface="Cambria" panose="02040503050406030204" pitchFamily="18" charset="0"/>
                <a:cs typeface="Arial" pitchFamily="34" charset="0"/>
              </a:rPr>
              <a:t>Public health </a:t>
            </a:r>
            <a:r>
              <a:rPr lang="en-US" altLang="fr-FR" sz="1100" b="1" dirty="0" smtClean="0">
                <a:solidFill>
                  <a:srgbClr val="0070C0"/>
                </a:solidFill>
                <a:latin typeface="Cambria" panose="02040503050406030204" pitchFamily="18" charset="0"/>
                <a:cs typeface="Arial" pitchFamily="34" charset="0"/>
              </a:rPr>
              <a:t>response / Interventions</a:t>
            </a:r>
            <a:endParaRPr lang="en-US" altLang="fr-FR" sz="1100" b="1" dirty="0">
              <a:solidFill>
                <a:srgbClr val="0070C0"/>
              </a:solidFill>
              <a:latin typeface="Cambria" panose="02040503050406030204" pitchFamily="18" charset="0"/>
              <a:cs typeface="Arial" pitchFamily="34" charset="0"/>
            </a:endParaRPr>
          </a:p>
          <a:p>
            <a:pPr marL="171450" indent="-171450">
              <a:buFont typeface="Arial" panose="020B0604020202020204" pitchFamily="34" charset="0"/>
              <a:buChar char="•"/>
            </a:pPr>
            <a:r>
              <a:rPr lang="en-GB" sz="1100" dirty="0" smtClean="0"/>
              <a:t>WHO provided USD166,000 to support response </a:t>
            </a:r>
            <a:r>
              <a:rPr lang="en-GB" sz="1100" dirty="0"/>
              <a:t>a</a:t>
            </a:r>
            <a:r>
              <a:rPr lang="en-GB" sz="1100" dirty="0" smtClean="0"/>
              <a:t>ctivities including strengthening coordination mechanism,  epidemiological surveillance , deployment of data analysist and </a:t>
            </a:r>
            <a:r>
              <a:rPr lang="en-GB" sz="1100" dirty="0"/>
              <a:t>case management </a:t>
            </a:r>
            <a:r>
              <a:rPr lang="en-GB" sz="1100" dirty="0" smtClean="0"/>
              <a:t>in terms of </a:t>
            </a:r>
            <a:r>
              <a:rPr lang="en-GB" sz="1100" dirty="0" smtClean="0">
                <a:latin typeface="Cambria" panose="02040503050406030204" pitchFamily="18" charset="0"/>
              </a:rPr>
              <a:t>cholera kits  and RDTs </a:t>
            </a:r>
            <a:endParaRPr lang="en-GB" sz="1100" dirty="0">
              <a:latin typeface="Cambria" panose="02040503050406030204" pitchFamily="18" charset="0"/>
            </a:endParaRPr>
          </a:p>
          <a:p>
            <a:pPr marL="171450" indent="-171450">
              <a:buFont typeface="Arial" panose="020B0604020202020204" pitchFamily="34" charset="0"/>
              <a:buChar char="•"/>
            </a:pPr>
            <a:endParaRPr lang="en-GB" sz="1100" dirty="0" smtClean="0">
              <a:latin typeface="Cambria" panose="02040503050406030204" pitchFamily="18" charset="0"/>
            </a:endParaRPr>
          </a:p>
          <a:p>
            <a:pPr marL="171450" indent="-171450">
              <a:buFont typeface="Arial" panose="020B0604020202020204" pitchFamily="34" charset="0"/>
              <a:buChar char="•"/>
            </a:pPr>
            <a:r>
              <a:rPr lang="en-GB" sz="1100" dirty="0" smtClean="0"/>
              <a:t>WHO </a:t>
            </a:r>
            <a:r>
              <a:rPr lang="en-GB" sz="1100" dirty="0"/>
              <a:t>recruited a consultant </a:t>
            </a:r>
            <a:r>
              <a:rPr lang="en-GB" sz="1100" dirty="0" smtClean="0"/>
              <a:t>who has been deployed </a:t>
            </a:r>
            <a:r>
              <a:rPr lang="en-GB" sz="1100" dirty="0"/>
              <a:t>to the </a:t>
            </a:r>
            <a:r>
              <a:rPr lang="en-GB" sz="1100" dirty="0" smtClean="0"/>
              <a:t>two  affected provinces </a:t>
            </a:r>
            <a:r>
              <a:rPr lang="en-GB" sz="1100" dirty="0"/>
              <a:t> </a:t>
            </a:r>
            <a:r>
              <a:rPr lang="en-GB" sz="1100" dirty="0" smtClean="0"/>
              <a:t>supporting  the </a:t>
            </a:r>
            <a:r>
              <a:rPr lang="en-GB" sz="1100" dirty="0"/>
              <a:t>response </a:t>
            </a:r>
            <a:r>
              <a:rPr lang="en-GB" sz="1100" dirty="0" smtClean="0"/>
              <a:t> activities</a:t>
            </a:r>
          </a:p>
          <a:p>
            <a:endParaRPr lang="en-GB" sz="1100" dirty="0" smtClean="0"/>
          </a:p>
          <a:p>
            <a:pPr marL="171450" indent="-171450">
              <a:buFont typeface="Arial" panose="020B0604020202020204" pitchFamily="34" charset="0"/>
              <a:buChar char="•"/>
            </a:pPr>
            <a:r>
              <a:rPr lang="en-GB" sz="1100" dirty="0" smtClean="0"/>
              <a:t>Supporting advocacy, risk communication and community engagement</a:t>
            </a:r>
          </a:p>
          <a:p>
            <a:pPr marL="171450" indent="-171450">
              <a:buFont typeface="Arial" panose="020B0604020202020204" pitchFamily="34" charset="0"/>
              <a:buChar char="•"/>
            </a:pPr>
            <a:endParaRPr lang="en-GB" sz="1100" dirty="0" smtClean="0"/>
          </a:p>
          <a:p>
            <a:pPr marL="171450" indent="-171450">
              <a:buFont typeface="Arial" panose="020B0604020202020204" pitchFamily="34" charset="0"/>
              <a:buChar char="•"/>
            </a:pPr>
            <a:r>
              <a:rPr lang="en-GB" sz="1100" dirty="0" smtClean="0"/>
              <a:t>Laboratory support – provision of RDTs in confirming suspected cases</a:t>
            </a:r>
            <a:endParaRPr lang="en-GB" sz="1100" dirty="0"/>
          </a:p>
          <a:p>
            <a:r>
              <a:rPr lang="en-US" sz="1100" dirty="0"/>
              <a:t>	</a:t>
            </a:r>
          </a:p>
          <a:p>
            <a:pPr marL="171450" indent="-171450">
              <a:buFont typeface="Arial" panose="020B0604020202020204" pitchFamily="34" charset="0"/>
              <a:buChar char="•"/>
            </a:pPr>
            <a:endParaRPr lang="en-US" sz="1100" dirty="0">
              <a:latin typeface="Cambria" panose="02040503050406030204" pitchFamily="18" charset="0"/>
            </a:endParaRPr>
          </a:p>
          <a:p>
            <a:pPr marL="171450" indent="-171450">
              <a:lnSpc>
                <a:spcPct val="150000"/>
              </a:lnSpc>
              <a:buFont typeface="Arial" panose="020B0604020202020204" pitchFamily="34" charset="0"/>
              <a:buChar char="•"/>
            </a:pPr>
            <a:endParaRPr lang="en-US" sz="1100" dirty="0">
              <a:latin typeface="Cambria" panose="02040503050406030204" pitchFamily="18" charset="0"/>
            </a:endParaRPr>
          </a:p>
          <a:p>
            <a:pPr marL="171450" indent="-171450" algn="just" fontAlgn="base">
              <a:lnSpc>
                <a:spcPct val="150000"/>
              </a:lnSpc>
              <a:spcBef>
                <a:spcPct val="0"/>
              </a:spcBef>
              <a:spcAft>
                <a:spcPts val="200"/>
              </a:spcAft>
              <a:buFont typeface="Wingdings" panose="05000000000000000000" pitchFamily="2" charset="2"/>
              <a:buChar char="§"/>
            </a:pPr>
            <a:endParaRPr lang="en-US" altLang="fr-FR" sz="1100" dirty="0" smtClean="0">
              <a:latin typeface="Cambria" panose="02040503050406030204" pitchFamily="18" charset="0"/>
              <a:cs typeface="Arial" panose="020B0604020202020204" pitchFamily="34" charset="0"/>
            </a:endParaRPr>
          </a:p>
        </p:txBody>
      </p:sp>
      <p:sp>
        <p:nvSpPr>
          <p:cNvPr id="20" name="Text Box 8"/>
          <p:cNvSpPr txBox="1">
            <a:spLocks noChangeArrowheads="1"/>
          </p:cNvSpPr>
          <p:nvPr/>
        </p:nvSpPr>
        <p:spPr bwMode="auto">
          <a:xfrm>
            <a:off x="7381031" y="3140968"/>
            <a:ext cx="4689720" cy="1944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gn="just" fontAlgn="base">
              <a:spcBef>
                <a:spcPct val="0"/>
              </a:spcBef>
              <a:spcAft>
                <a:spcPts val="200"/>
              </a:spcAft>
              <a:buSzPts val="1000"/>
            </a:pPr>
            <a:r>
              <a:rPr lang="en-US" altLang="fr-FR" sz="1100" b="1" dirty="0" smtClean="0">
                <a:solidFill>
                  <a:srgbClr val="0070C0"/>
                </a:solidFill>
                <a:latin typeface="Cambria" panose="02040503050406030204" pitchFamily="18" charset="0"/>
                <a:cs typeface="Arial" pitchFamily="34" charset="0"/>
              </a:rPr>
              <a:t>Operational </a:t>
            </a:r>
            <a:r>
              <a:rPr lang="en-US" altLang="fr-FR" sz="1100" b="1" dirty="0">
                <a:solidFill>
                  <a:srgbClr val="0070C0"/>
                </a:solidFill>
                <a:latin typeface="Cambria" panose="02040503050406030204" pitchFamily="18" charset="0"/>
                <a:cs typeface="Arial" pitchFamily="34" charset="0"/>
              </a:rPr>
              <a:t>challenge and </a:t>
            </a:r>
            <a:r>
              <a:rPr lang="en-US" altLang="fr-FR" sz="1100" b="1" dirty="0" smtClean="0">
                <a:solidFill>
                  <a:srgbClr val="0070C0"/>
                </a:solidFill>
                <a:latin typeface="Cambria" panose="02040503050406030204" pitchFamily="18" charset="0"/>
                <a:cs typeface="Arial" pitchFamily="34" charset="0"/>
              </a:rPr>
              <a:t>gaps</a:t>
            </a:r>
            <a:endParaRPr lang="en-US" sz="1100" dirty="0"/>
          </a:p>
          <a:p>
            <a:pPr marL="171450" indent="-171450">
              <a:buFont typeface="Arial" panose="020B0604020202020204" pitchFamily="34" charset="0"/>
              <a:buChar char="•"/>
            </a:pPr>
            <a:r>
              <a:rPr lang="en-GB" sz="1100" dirty="0" smtClean="0"/>
              <a:t>Rainy season – continues to interrupt operations and  increase risk for cholera spread</a:t>
            </a:r>
          </a:p>
          <a:p>
            <a:endParaRPr lang="en-GB" sz="1100" dirty="0" smtClean="0"/>
          </a:p>
          <a:p>
            <a:pPr marL="171450" indent="-171450">
              <a:buFont typeface="Arial" panose="020B0604020202020204" pitchFamily="34" charset="0"/>
              <a:buChar char="•"/>
            </a:pPr>
            <a:r>
              <a:rPr lang="en-GB" sz="1100" dirty="0" smtClean="0"/>
              <a:t>Shortage </a:t>
            </a:r>
            <a:r>
              <a:rPr lang="en-GB" sz="1100" dirty="0"/>
              <a:t>of water supply in the affected </a:t>
            </a:r>
            <a:r>
              <a:rPr lang="en-GB" sz="1100" dirty="0" smtClean="0"/>
              <a:t>provinces</a:t>
            </a:r>
            <a:endParaRPr lang="en-GB" sz="1100" dirty="0"/>
          </a:p>
          <a:p>
            <a:pPr marL="171450" indent="-171450">
              <a:buFont typeface="Arial" panose="020B0604020202020204" pitchFamily="34" charset="0"/>
              <a:buChar char="•"/>
            </a:pPr>
            <a:endParaRPr lang="en-GB" sz="1100" dirty="0" smtClean="0"/>
          </a:p>
          <a:p>
            <a:pPr marL="171450" indent="-171450">
              <a:buFont typeface="Arial" panose="020B0604020202020204" pitchFamily="34" charset="0"/>
              <a:buChar char="•"/>
            </a:pPr>
            <a:r>
              <a:rPr lang="en-GB" sz="1100" dirty="0" smtClean="0"/>
              <a:t>Inadequate Data management including delayed reporting</a:t>
            </a:r>
          </a:p>
          <a:p>
            <a:pPr marL="171450" indent="-171450">
              <a:buFont typeface="Arial" panose="020B0604020202020204" pitchFamily="34" charset="0"/>
              <a:buChar char="•"/>
            </a:pPr>
            <a:endParaRPr lang="en-GB" sz="1100" dirty="0" smtClean="0"/>
          </a:p>
          <a:p>
            <a:pPr marL="171450" indent="-171450">
              <a:buFont typeface="Arial" panose="020B0604020202020204" pitchFamily="34" charset="0"/>
              <a:buChar char="•"/>
            </a:pPr>
            <a:r>
              <a:rPr lang="en-GB" sz="1100" dirty="0" smtClean="0"/>
              <a:t> </a:t>
            </a:r>
            <a:r>
              <a:rPr lang="en-GB" sz="1100" dirty="0"/>
              <a:t>Absence of </a:t>
            </a:r>
            <a:r>
              <a:rPr lang="en-GB" sz="1100" dirty="0" smtClean="0"/>
              <a:t>Partners and strong </a:t>
            </a:r>
            <a:r>
              <a:rPr lang="en-GB" sz="1100" dirty="0"/>
              <a:t>response efforts in the districts, </a:t>
            </a:r>
            <a:endParaRPr lang="en-GB" sz="1100" dirty="0" smtClean="0"/>
          </a:p>
          <a:p>
            <a:endParaRPr lang="en-GB" sz="1100" dirty="0"/>
          </a:p>
          <a:p>
            <a:pPr marL="171450" indent="-171450">
              <a:buFont typeface="Arial" panose="020B0604020202020204" pitchFamily="34" charset="0"/>
              <a:buChar char="•"/>
            </a:pPr>
            <a:r>
              <a:rPr lang="en-GB" sz="1100" dirty="0" smtClean="0"/>
              <a:t>Shortage </a:t>
            </a:r>
            <a:r>
              <a:rPr lang="en-GB" sz="1100" dirty="0"/>
              <a:t>of operational cost in the provinces and districts, </a:t>
            </a:r>
          </a:p>
          <a:p>
            <a:pPr marL="171450" indent="-171450" algn="just" fontAlgn="base">
              <a:spcBef>
                <a:spcPct val="0"/>
              </a:spcBef>
              <a:spcAft>
                <a:spcPts val="200"/>
              </a:spcAft>
              <a:buSzPts val="1000"/>
              <a:buFont typeface="Wingdings" panose="05000000000000000000" pitchFamily="2" charset="2"/>
              <a:buChar char="§"/>
            </a:pPr>
            <a:endParaRPr lang="en-US" sz="1100" dirty="0" smtClean="0"/>
          </a:p>
          <a:p>
            <a:pPr algn="just" fontAlgn="base">
              <a:spcBef>
                <a:spcPct val="0"/>
              </a:spcBef>
              <a:spcAft>
                <a:spcPts val="200"/>
              </a:spcAft>
              <a:buSzPts val="1000"/>
            </a:pPr>
            <a:endParaRPr lang="en-US" sz="1100" dirty="0" smtClean="0">
              <a:latin typeface="Cambria" panose="02040503050406030204" pitchFamily="18" charset="0"/>
            </a:endParaRPr>
          </a:p>
        </p:txBody>
      </p:sp>
      <p:sp>
        <p:nvSpPr>
          <p:cNvPr id="22" name="Text Box 10"/>
          <p:cNvSpPr txBox="1">
            <a:spLocks noChangeArrowheads="1"/>
          </p:cNvSpPr>
          <p:nvPr/>
        </p:nvSpPr>
        <p:spPr bwMode="auto">
          <a:xfrm>
            <a:off x="108223" y="932499"/>
            <a:ext cx="4536504" cy="2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nSpc>
                <a:spcPct val="150000"/>
              </a:lnSpc>
            </a:pPr>
            <a:r>
              <a:rPr lang="fr-FR" altLang="fr-FR" sz="1100" b="1" dirty="0">
                <a:solidFill>
                  <a:srgbClr val="0070C0"/>
                </a:solidFill>
                <a:latin typeface="Cambria" panose="02040503050406030204" pitchFamily="18" charset="0"/>
                <a:cs typeface="Arial" pitchFamily="34" charset="0"/>
              </a:rPr>
              <a:t>Situation update </a:t>
            </a:r>
            <a:endParaRPr lang="fr-FR" altLang="fr-FR" sz="1100" dirty="0">
              <a:solidFill>
                <a:srgbClr val="0070C0"/>
              </a:solidFill>
              <a:latin typeface="Cambria" panose="02040503050406030204" pitchFamily="18" charset="0"/>
              <a:cs typeface="Arial" pitchFamily="34" charset="0"/>
            </a:endParaRPr>
          </a:p>
          <a:p>
            <a:pPr marL="171450" indent="-171450">
              <a:buFont typeface="Wingdings" panose="05000000000000000000" pitchFamily="2" charset="2"/>
              <a:buChar char="§"/>
            </a:pPr>
            <a:r>
              <a:rPr lang="en-GB" sz="1100" dirty="0" smtClean="0"/>
              <a:t>Cholera </a:t>
            </a:r>
            <a:r>
              <a:rPr lang="en-GB" sz="1100" dirty="0"/>
              <a:t>outbreak continued to be reported from two provinces, </a:t>
            </a:r>
            <a:r>
              <a:rPr lang="en-GB" sz="1100" dirty="0" err="1"/>
              <a:t>Nampula</a:t>
            </a:r>
            <a:r>
              <a:rPr lang="en-GB" sz="1100" dirty="0"/>
              <a:t> (two districts, and Cabo Delgado (one city), </a:t>
            </a:r>
            <a:r>
              <a:rPr lang="en-GB" sz="1100" dirty="0" smtClean="0"/>
              <a:t>Mozambique.</a:t>
            </a:r>
          </a:p>
          <a:p>
            <a:pPr marL="171450" indent="-171450">
              <a:buFont typeface="Wingdings" panose="05000000000000000000" pitchFamily="2" charset="2"/>
              <a:buChar char="§"/>
            </a:pPr>
            <a:r>
              <a:rPr lang="en-GB" sz="1100" dirty="0" smtClean="0"/>
              <a:t>2 </a:t>
            </a:r>
            <a:r>
              <a:rPr lang="en-GB" sz="1100" dirty="0"/>
              <a:t>of 11 </a:t>
            </a:r>
            <a:r>
              <a:rPr lang="en-GB" sz="1100" dirty="0" smtClean="0"/>
              <a:t>provinces are affected with Cholera. Risk </a:t>
            </a:r>
            <a:r>
              <a:rPr lang="en-GB" sz="1100" dirty="0" err="1" smtClean="0"/>
              <a:t>Popn</a:t>
            </a:r>
            <a:r>
              <a:rPr lang="en-GB" sz="1100" dirty="0" smtClean="0"/>
              <a:t>  1.4 m</a:t>
            </a:r>
          </a:p>
          <a:p>
            <a:endParaRPr lang="en-GB" sz="1100" dirty="0" smtClean="0"/>
          </a:p>
          <a:p>
            <a:pPr marL="171450" indent="-171450">
              <a:buFont typeface="Wingdings" panose="05000000000000000000" pitchFamily="2" charset="2"/>
              <a:buChar char="§"/>
            </a:pPr>
            <a:r>
              <a:rPr lang="en-GB" sz="1100" dirty="0" smtClean="0"/>
              <a:t>From </a:t>
            </a:r>
            <a:r>
              <a:rPr lang="en-GB" sz="1100" dirty="0"/>
              <a:t>mid August 2017 through </a:t>
            </a:r>
            <a:r>
              <a:rPr lang="en-GB" sz="1100" dirty="0" smtClean="0"/>
              <a:t>Wk14 2018</a:t>
            </a:r>
            <a:r>
              <a:rPr lang="en-GB" sz="1100" dirty="0"/>
              <a:t>, </a:t>
            </a:r>
            <a:r>
              <a:rPr lang="en-GB" sz="1100" dirty="0" smtClean="0"/>
              <a:t>2329 </a:t>
            </a:r>
            <a:r>
              <a:rPr lang="en-GB" sz="1100" dirty="0"/>
              <a:t>cases and </a:t>
            </a:r>
            <a:r>
              <a:rPr lang="en-GB" sz="1100" dirty="0" smtClean="0"/>
              <a:t>05death </a:t>
            </a:r>
            <a:r>
              <a:rPr lang="en-GB" sz="1100" dirty="0"/>
              <a:t>(case-fatality rate = </a:t>
            </a:r>
            <a:r>
              <a:rPr lang="en-GB" sz="1100" dirty="0" smtClean="0"/>
              <a:t>0.2%) </a:t>
            </a:r>
            <a:r>
              <a:rPr lang="en-GB" sz="1100" dirty="0"/>
              <a:t>of cholera were reported from the two provinces; </a:t>
            </a:r>
            <a:r>
              <a:rPr lang="en-GB" sz="1100" dirty="0" err="1"/>
              <a:t>Nampula</a:t>
            </a:r>
            <a:r>
              <a:rPr lang="en-GB" sz="1100" dirty="0"/>
              <a:t>  </a:t>
            </a:r>
            <a:r>
              <a:rPr lang="en-GB" sz="1100" dirty="0" smtClean="0"/>
              <a:t>(1646 cases )and </a:t>
            </a:r>
            <a:r>
              <a:rPr lang="en-GB" sz="1100" dirty="0"/>
              <a:t>Cabo Delgado </a:t>
            </a:r>
            <a:r>
              <a:rPr lang="en-GB" sz="1100" dirty="0" smtClean="0"/>
              <a:t> (683cases)</a:t>
            </a:r>
          </a:p>
          <a:p>
            <a:pPr marL="171450" indent="-171450">
              <a:buFont typeface="Wingdings" panose="05000000000000000000" pitchFamily="2" charset="2"/>
              <a:buChar char="§"/>
            </a:pPr>
            <a:endParaRPr lang="en-GB" sz="1100" dirty="0"/>
          </a:p>
          <a:p>
            <a:pPr marL="171450" indent="-171450">
              <a:buFont typeface="Wingdings" panose="05000000000000000000" pitchFamily="2" charset="2"/>
              <a:buChar char="§"/>
            </a:pPr>
            <a:r>
              <a:rPr lang="en-GB" sz="1100" dirty="0" smtClean="0"/>
              <a:t>Risk Factor affected provinces experiencing </a:t>
            </a:r>
            <a:r>
              <a:rPr lang="en-GB" sz="1100" dirty="0"/>
              <a:t>heavy rains resulted in </a:t>
            </a:r>
            <a:r>
              <a:rPr lang="en-GB" sz="1100" dirty="0" smtClean="0"/>
              <a:t>flooding; water shortage,</a:t>
            </a:r>
          </a:p>
          <a:p>
            <a:r>
              <a:rPr lang="en-US" sz="1100" b="1" dirty="0" smtClean="0">
                <a:solidFill>
                  <a:schemeClr val="tx2">
                    <a:lumMod val="60000"/>
                    <a:lumOff val="40000"/>
                  </a:schemeClr>
                </a:solidFill>
                <a:latin typeface="+mj-lt"/>
              </a:rPr>
              <a:t>Trend</a:t>
            </a:r>
            <a:endParaRPr lang="en-US" sz="1100" dirty="0">
              <a:solidFill>
                <a:srgbClr val="FF0000"/>
              </a:solidFill>
              <a:latin typeface="+mj-lt"/>
            </a:endParaRPr>
          </a:p>
          <a:p>
            <a:pPr marL="171450" indent="-171450">
              <a:buFont typeface="Arial" panose="020B0604020202020204" pitchFamily="34" charset="0"/>
              <a:buChar char="•"/>
            </a:pPr>
            <a:r>
              <a:rPr lang="en-US" sz="1100" dirty="0">
                <a:latin typeface="+mj-lt"/>
              </a:rPr>
              <a:t>Number of cases </a:t>
            </a:r>
            <a:r>
              <a:rPr lang="en-US" b="1" dirty="0" smtClean="0">
                <a:solidFill>
                  <a:srgbClr val="FF0000"/>
                </a:solidFill>
                <a:latin typeface="+mj-lt"/>
              </a:rPr>
              <a:t>decreasing </a:t>
            </a:r>
            <a:r>
              <a:rPr lang="en-US" sz="1100" b="1" dirty="0" smtClean="0">
                <a:latin typeface="+mj-lt"/>
              </a:rPr>
              <a:t>since epi </a:t>
            </a:r>
            <a:r>
              <a:rPr lang="en-US" sz="1100" b="1" dirty="0" err="1" smtClean="0">
                <a:latin typeface="+mj-lt"/>
              </a:rPr>
              <a:t>wk</a:t>
            </a:r>
            <a:r>
              <a:rPr lang="en-US" sz="1100" b="1" dirty="0" smtClean="0">
                <a:latin typeface="+mj-lt"/>
              </a:rPr>
              <a:t> 01. </a:t>
            </a:r>
            <a:r>
              <a:rPr lang="en-GB" sz="1100" b="1" dirty="0">
                <a:latin typeface="+mj-lt"/>
              </a:rPr>
              <a:t>The outbreak has been controlled in two districts (</a:t>
            </a:r>
            <a:r>
              <a:rPr lang="en-GB" sz="1100" b="1" dirty="0" err="1">
                <a:latin typeface="+mj-lt"/>
              </a:rPr>
              <a:t>Erati</a:t>
            </a:r>
            <a:r>
              <a:rPr lang="en-GB" sz="1100" b="1" dirty="0">
                <a:latin typeface="+mj-lt"/>
              </a:rPr>
              <a:t> and </a:t>
            </a:r>
            <a:r>
              <a:rPr lang="en-GB" sz="1100" b="1" dirty="0" err="1">
                <a:latin typeface="+mj-lt"/>
              </a:rPr>
              <a:t>Nacaroa</a:t>
            </a:r>
            <a:r>
              <a:rPr lang="en-GB" sz="1100" b="1" dirty="0">
                <a:latin typeface="+mj-lt"/>
              </a:rPr>
              <a:t>) and has been zero for the last </a:t>
            </a:r>
            <a:r>
              <a:rPr lang="en-GB" sz="1100" b="1" dirty="0" smtClean="0">
                <a:latin typeface="+mj-lt"/>
              </a:rPr>
              <a:t>two </a:t>
            </a:r>
            <a:r>
              <a:rPr lang="en-GB" sz="1100" b="1" dirty="0">
                <a:latin typeface="+mj-lt"/>
              </a:rPr>
              <a:t>weeks,</a:t>
            </a:r>
            <a:endParaRPr lang="en-US" sz="1100" b="1" dirty="0" smtClean="0">
              <a:latin typeface="+mj-lt"/>
            </a:endParaRPr>
          </a:p>
          <a:p>
            <a:pPr marL="171450" indent="-171450">
              <a:buFont typeface="Arial" panose="020B0604020202020204" pitchFamily="34" charset="0"/>
              <a:buChar char="•"/>
            </a:pPr>
            <a:endParaRPr lang="en-GB" sz="1100" b="1" dirty="0" smtClean="0"/>
          </a:p>
          <a:p>
            <a:pPr marL="171450" indent="-171450" algn="just">
              <a:lnSpc>
                <a:spcPct val="150000"/>
              </a:lnSpc>
              <a:buFont typeface="Wingdings" panose="05000000000000000000" pitchFamily="2" charset="2"/>
              <a:buChar char="§"/>
            </a:pPr>
            <a:endParaRPr lang="en-US" sz="1100" dirty="0">
              <a:solidFill>
                <a:srgbClr val="FF0000"/>
              </a:solidFill>
              <a:latin typeface="+mj-lt"/>
            </a:endParaRPr>
          </a:p>
          <a:p>
            <a:pPr algn="just">
              <a:lnSpc>
                <a:spcPct val="150000"/>
              </a:lnSpc>
            </a:pPr>
            <a:endParaRPr lang="en-US" altLang="fr-FR" sz="1100" dirty="0">
              <a:latin typeface="+mj-lt"/>
            </a:endParaRPr>
          </a:p>
        </p:txBody>
      </p:sp>
      <p:sp>
        <p:nvSpPr>
          <p:cNvPr id="24" name="Text Box 13"/>
          <p:cNvSpPr txBox="1">
            <a:spLocks noChangeArrowheads="1"/>
          </p:cNvSpPr>
          <p:nvPr/>
        </p:nvSpPr>
        <p:spPr bwMode="auto">
          <a:xfrm>
            <a:off x="7535309" y="5085184"/>
            <a:ext cx="4535442" cy="1224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algn="just" fontAlgn="base">
              <a:spcBef>
                <a:spcPct val="0"/>
              </a:spcBef>
              <a:spcAft>
                <a:spcPts val="200"/>
              </a:spcAft>
              <a:buSzPts val="1000"/>
              <a:buFont typeface="Symbol" pitchFamily="18" charset="2"/>
              <a:buChar char="·"/>
              <a:defRPr sz="1100">
                <a:latin typeface="Arial" panose="020B0604020202020204" pitchFamily="34" charset="0"/>
                <a:cs typeface="Arial" panose="020B0604020202020204" pitchFamily="34" charset="0"/>
              </a:defRPr>
            </a:lvl1pPr>
          </a:lstStyle>
          <a:p>
            <a:pPr>
              <a:buNone/>
            </a:pPr>
            <a:r>
              <a:rPr lang="en-US" altLang="fr-FR" b="1" dirty="0" smtClean="0">
                <a:solidFill>
                  <a:srgbClr val="0070C0"/>
                </a:solidFill>
                <a:latin typeface="Cambria" panose="02040503050406030204" pitchFamily="18" charset="0"/>
              </a:rPr>
              <a:t>Recommendation</a:t>
            </a:r>
            <a:r>
              <a:rPr lang="fr-FR" altLang="fr-FR" b="1" dirty="0" smtClean="0">
                <a:solidFill>
                  <a:srgbClr val="0070C0"/>
                </a:solidFill>
                <a:latin typeface="Cambria" panose="02040503050406030204" pitchFamily="18" charset="0"/>
              </a:rPr>
              <a:t> </a:t>
            </a:r>
            <a:r>
              <a:rPr lang="fr-FR" altLang="fr-FR" b="1" dirty="0">
                <a:solidFill>
                  <a:srgbClr val="0070C0"/>
                </a:solidFill>
                <a:latin typeface="Cambria" panose="02040503050406030204" pitchFamily="18" charset="0"/>
              </a:rPr>
              <a:t>for AFRO support</a:t>
            </a:r>
          </a:p>
          <a:p>
            <a:pPr marL="171450" indent="-171450">
              <a:buFont typeface="Wingdings" panose="05000000000000000000" pitchFamily="2" charset="2"/>
              <a:buChar char="§"/>
            </a:pPr>
            <a:r>
              <a:rPr lang="en-US" altLang="fr-FR" dirty="0" smtClean="0">
                <a:latin typeface="Cambria" panose="02040503050406030204" pitchFamily="18" charset="0"/>
              </a:rPr>
              <a:t>Monitor situation and the implementation of response plan through 3 L TC every week</a:t>
            </a:r>
          </a:p>
          <a:p>
            <a:pPr marL="171450" indent="-171450">
              <a:buFont typeface="Wingdings" panose="05000000000000000000" pitchFamily="2" charset="2"/>
              <a:buChar char="§"/>
            </a:pPr>
            <a:endParaRPr lang="en-US" altLang="fr-FR" dirty="0" smtClean="0">
              <a:latin typeface="Cambria" panose="02040503050406030204" pitchFamily="18" charset="0"/>
            </a:endParaRPr>
          </a:p>
          <a:p>
            <a:pPr marL="171450" indent="-171450">
              <a:buFont typeface="Wingdings" panose="05000000000000000000" pitchFamily="2" charset="2"/>
              <a:buChar char="§"/>
            </a:pPr>
            <a:r>
              <a:rPr lang="en-US" altLang="fr-FR" dirty="0" smtClean="0">
                <a:latin typeface="Cambria" panose="02040503050406030204" pitchFamily="18" charset="0"/>
              </a:rPr>
              <a:t>Support advocacy for  regional coordination and cross border collaboration with Tanzania</a:t>
            </a:r>
          </a:p>
          <a:p>
            <a:pPr>
              <a:buNone/>
            </a:pPr>
            <a:endParaRPr lang="en-US" dirty="0">
              <a:latin typeface="Cambria" panose="02040503050406030204" pitchFamily="18" charset="0"/>
            </a:endParaRPr>
          </a:p>
          <a:p>
            <a:endParaRPr lang="en-US" dirty="0">
              <a:latin typeface="Cambria" panose="02040503050406030204" pitchFamily="18" charset="0"/>
            </a:endParaRPr>
          </a:p>
        </p:txBody>
      </p:sp>
      <p:sp>
        <p:nvSpPr>
          <p:cNvPr id="34" name="Text Box 10"/>
          <p:cNvSpPr txBox="1">
            <a:spLocks noChangeArrowheads="1"/>
          </p:cNvSpPr>
          <p:nvPr/>
        </p:nvSpPr>
        <p:spPr bwMode="auto">
          <a:xfrm>
            <a:off x="4461798" y="932499"/>
            <a:ext cx="3005451" cy="33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r>
              <a:rPr lang="en-US" altLang="fr-FR" sz="800" b="1" dirty="0" smtClean="0">
                <a:solidFill>
                  <a:srgbClr val="0070C0"/>
                </a:solidFill>
                <a:latin typeface="Cambria" panose="02040503050406030204" pitchFamily="18" charset="0"/>
                <a:cs typeface="Arial" pitchFamily="34" charset="0"/>
              </a:rPr>
              <a:t>Fig. 2: Map showing provinces reporting cholera outbreak, </a:t>
            </a:r>
            <a:r>
              <a:rPr lang="en-US" altLang="fr-FR" sz="800" b="1" dirty="0">
                <a:solidFill>
                  <a:srgbClr val="0070C0"/>
                </a:solidFill>
                <a:latin typeface="Cambria" panose="02040503050406030204" pitchFamily="18" charset="0"/>
                <a:cs typeface="Arial" pitchFamily="34" charset="0"/>
              </a:rPr>
              <a:t> </a:t>
            </a:r>
            <a:r>
              <a:rPr lang="en-US" altLang="fr-FR" sz="800" b="1" dirty="0" smtClean="0">
                <a:solidFill>
                  <a:srgbClr val="0070C0"/>
                </a:solidFill>
                <a:latin typeface="Cambria" panose="02040503050406030204" pitchFamily="18" charset="0"/>
                <a:cs typeface="Arial" pitchFamily="34" charset="0"/>
              </a:rPr>
              <a:t>05 April 2018, Mozambique</a:t>
            </a:r>
            <a:endParaRPr lang="en-US" sz="700" dirty="0">
              <a:latin typeface="Cambria" panose="02040503050406030204" pitchFamily="18" charset="0"/>
            </a:endParaRPr>
          </a:p>
          <a:p>
            <a:endParaRPr lang="en-US" sz="700" dirty="0">
              <a:latin typeface="Cambria" panose="02040503050406030204" pitchFamily="18" charset="0"/>
            </a:endParaRPr>
          </a:p>
          <a:p>
            <a:pPr algn="just"/>
            <a:endParaRPr lang="en-US" altLang="fr-FR" sz="700" dirty="0" smtClean="0">
              <a:latin typeface="Cambria" panose="02040503050406030204" pitchFamily="18"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638" y="1281851"/>
            <a:ext cx="2543139" cy="250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4" y="4005064"/>
            <a:ext cx="7369981" cy="25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93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
          <p:cNvSpPr txBox="1"/>
          <p:nvPr/>
        </p:nvSpPr>
        <p:spPr>
          <a:xfrm>
            <a:off x="-1" y="-41486"/>
            <a:ext cx="9613279" cy="6762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050" b="1" dirty="0" smtClean="0">
              <a:solidFill>
                <a:schemeClr val="bg1"/>
              </a:solidFill>
              <a:latin typeface="+mj-lt"/>
              <a:ea typeface="Calibri"/>
              <a:cs typeface="Times New Roman"/>
            </a:endParaRPr>
          </a:p>
          <a:p>
            <a:r>
              <a:rPr lang="en-US" sz="2800" b="1" dirty="0" smtClean="0">
                <a:solidFill>
                  <a:schemeClr val="bg1"/>
                </a:solidFill>
                <a:latin typeface="+mj-lt"/>
                <a:ea typeface="Calibri"/>
                <a:cs typeface="Times New Roman"/>
              </a:rPr>
              <a:t>Tanzania:  </a:t>
            </a:r>
            <a:r>
              <a:rPr lang="en-US" sz="2000" b="1" dirty="0" smtClean="0">
                <a:solidFill>
                  <a:schemeClr val="bg1"/>
                </a:solidFill>
                <a:latin typeface="+mj-lt"/>
                <a:ea typeface="Calibri"/>
                <a:cs typeface="Times New Roman"/>
              </a:rPr>
              <a:t>     </a:t>
            </a:r>
            <a:r>
              <a:rPr lang="en-US" sz="2000" b="1" dirty="0">
                <a:solidFill>
                  <a:schemeClr val="bg1"/>
                </a:solidFill>
                <a:latin typeface="+mj-lt"/>
                <a:ea typeface="Calibri"/>
                <a:cs typeface="Times New Roman"/>
              </a:rPr>
              <a:t>Cholera outbreak    </a:t>
            </a:r>
            <a:r>
              <a:rPr lang="en-US" sz="2000" b="1" dirty="0">
                <a:solidFill>
                  <a:srgbClr val="FFFF00"/>
                </a:solidFill>
                <a:latin typeface="+mj-lt"/>
                <a:ea typeface="Calibri"/>
                <a:cs typeface="Times New Roman"/>
              </a:rPr>
              <a:t>Grade 1 </a:t>
            </a:r>
            <a:r>
              <a:rPr lang="en-US" sz="2000" b="1" dirty="0" smtClean="0">
                <a:solidFill>
                  <a:srgbClr val="FFC000"/>
                </a:solidFill>
                <a:latin typeface="+mj-lt"/>
                <a:ea typeface="Calibri"/>
                <a:cs typeface="Times New Roman"/>
              </a:rPr>
              <a:t>|</a:t>
            </a:r>
            <a:r>
              <a:rPr lang="en-US" sz="2000" b="1" dirty="0" smtClean="0">
                <a:solidFill>
                  <a:schemeClr val="bg1"/>
                </a:solidFill>
                <a:latin typeface="+mj-lt"/>
                <a:ea typeface="Calibri"/>
                <a:cs typeface="Times New Roman"/>
              </a:rPr>
              <a:t> </a:t>
            </a:r>
            <a:r>
              <a:rPr lang="en-US" sz="2000" b="1" dirty="0">
                <a:solidFill>
                  <a:srgbClr val="FFC000"/>
                </a:solidFill>
                <a:latin typeface="+mj-lt"/>
                <a:ea typeface="Calibri"/>
                <a:cs typeface="Times New Roman"/>
              </a:rPr>
              <a:t>Situation as </a:t>
            </a:r>
            <a:r>
              <a:rPr lang="en-US" sz="2000" b="1" dirty="0" smtClean="0">
                <a:solidFill>
                  <a:srgbClr val="FFC000"/>
                </a:solidFill>
                <a:latin typeface="+mj-lt"/>
                <a:ea typeface="Calibri"/>
                <a:cs typeface="Times New Roman"/>
              </a:rPr>
              <a:t>of </a:t>
            </a:r>
            <a:r>
              <a:rPr lang="en-US" sz="2000" b="1" dirty="0">
                <a:solidFill>
                  <a:srgbClr val="FFC000"/>
                </a:solidFill>
                <a:latin typeface="+mj-lt"/>
                <a:ea typeface="Calibri"/>
                <a:cs typeface="Times New Roman"/>
              </a:rPr>
              <a:t> </a:t>
            </a:r>
            <a:r>
              <a:rPr lang="en-US" sz="2000" b="1" dirty="0" smtClean="0">
                <a:solidFill>
                  <a:srgbClr val="FFC000"/>
                </a:solidFill>
                <a:latin typeface="+mj-lt"/>
                <a:ea typeface="Calibri"/>
                <a:cs typeface="Times New Roman"/>
              </a:rPr>
              <a:t>22 April 2018 </a:t>
            </a:r>
            <a:r>
              <a:rPr lang="en-US" sz="2000" b="1" dirty="0" smtClean="0">
                <a:solidFill>
                  <a:schemeClr val="bg1"/>
                </a:solidFill>
                <a:latin typeface="+mj-lt"/>
                <a:ea typeface="Calibri"/>
                <a:cs typeface="Times New Roman"/>
              </a:rPr>
              <a:t>  </a:t>
            </a:r>
            <a:endParaRPr lang="fr-FR" sz="1200" dirty="0" smtClean="0">
              <a:solidFill>
                <a:schemeClr val="bg1"/>
              </a:solidFill>
              <a:effectLst/>
              <a:latin typeface="+mj-lt"/>
              <a:ea typeface="Calibri"/>
              <a:cs typeface="Times New Roman"/>
            </a:endParaRPr>
          </a:p>
          <a:p>
            <a:pPr>
              <a:spcAft>
                <a:spcPts val="0"/>
              </a:spcAft>
            </a:pPr>
            <a:r>
              <a:rPr lang="en-US" sz="2000" b="1" dirty="0" smtClean="0">
                <a:solidFill>
                  <a:schemeClr val="bg1"/>
                </a:solidFill>
                <a:effectLst/>
                <a:latin typeface="+mj-lt"/>
                <a:ea typeface="Calibri"/>
                <a:cs typeface="Times New Roman"/>
              </a:rPr>
              <a:t>  </a:t>
            </a:r>
            <a:endParaRPr lang="fr-FR" sz="1200" dirty="0">
              <a:solidFill>
                <a:schemeClr val="bg1"/>
              </a:solidFill>
              <a:effectLst/>
              <a:latin typeface="+mj-lt"/>
              <a:ea typeface="Calibri"/>
              <a:cs typeface="Times New Roman"/>
            </a:endParaRPr>
          </a:p>
          <a:p>
            <a:pPr>
              <a:spcAft>
                <a:spcPts val="0"/>
              </a:spcAft>
            </a:pPr>
            <a:r>
              <a:rPr lang="en-US" sz="2000" b="1" dirty="0">
                <a:solidFill>
                  <a:schemeClr val="bg1"/>
                </a:solidFill>
                <a:effectLst/>
                <a:latin typeface="+mj-lt"/>
                <a:ea typeface="Calibri"/>
                <a:cs typeface="Times New Roman"/>
              </a:rPr>
              <a:t> </a:t>
            </a:r>
            <a:endParaRPr lang="fr-FR" sz="1200" dirty="0">
              <a:solidFill>
                <a:schemeClr val="bg1"/>
              </a:solidFill>
              <a:effectLst/>
              <a:latin typeface="+mj-lt"/>
              <a:ea typeface="Calibri"/>
              <a:cs typeface="Times New Roman"/>
            </a:endParaRPr>
          </a:p>
        </p:txBody>
      </p:sp>
      <p:sp>
        <p:nvSpPr>
          <p:cNvPr id="15" name="TextBox 14"/>
          <p:cNvSpPr txBox="1"/>
          <p:nvPr/>
        </p:nvSpPr>
        <p:spPr>
          <a:xfrm>
            <a:off x="-20204" y="593944"/>
            <a:ext cx="1335917" cy="338554"/>
          </a:xfrm>
          <a:prstGeom prst="rect">
            <a:avLst/>
          </a:prstGeom>
          <a:noFill/>
        </p:spPr>
        <p:txBody>
          <a:bodyPr wrap="square" rtlCol="0">
            <a:spAutoFit/>
          </a:bodyPr>
          <a:lstStyle/>
          <a:p>
            <a:r>
              <a:rPr lang="fr-FR" sz="1600" b="1" dirty="0">
                <a:solidFill>
                  <a:schemeClr val="accent6">
                    <a:lumMod val="75000"/>
                  </a:schemeClr>
                </a:solidFill>
                <a:latin typeface="Cambria" panose="02040503050406030204" pitchFamily="18" charset="0"/>
                <a:ea typeface="Calibri"/>
                <a:cs typeface="Times New Roman"/>
              </a:rPr>
              <a:t>Key Figures</a:t>
            </a:r>
            <a:r>
              <a:rPr lang="fr-FR" sz="1600" dirty="0" smtClean="0">
                <a:solidFill>
                  <a:schemeClr val="accent6">
                    <a:lumMod val="75000"/>
                  </a:schemeClr>
                </a:solidFill>
                <a:latin typeface="Cambria" panose="02040503050406030204" pitchFamily="18" charset="0"/>
              </a:rPr>
              <a:t>: </a:t>
            </a:r>
            <a:endParaRPr lang="fr-FR" sz="1600" dirty="0">
              <a:solidFill>
                <a:schemeClr val="accent6">
                  <a:lumMod val="75000"/>
                </a:schemeClr>
              </a:solidFill>
              <a:latin typeface="Cambria" panose="02040503050406030204" pitchFamily="18" charset="0"/>
            </a:endParaRPr>
          </a:p>
        </p:txBody>
      </p:sp>
      <p:sp>
        <p:nvSpPr>
          <p:cNvPr id="17" name="TextBox 16"/>
          <p:cNvSpPr txBox="1"/>
          <p:nvPr/>
        </p:nvSpPr>
        <p:spPr>
          <a:xfrm>
            <a:off x="1244525" y="634789"/>
            <a:ext cx="10664552" cy="276999"/>
          </a:xfrm>
          <a:prstGeom prst="rect">
            <a:avLst/>
          </a:prstGeom>
          <a:noFill/>
          <a:ln>
            <a:solidFill>
              <a:srgbClr val="0070C0"/>
            </a:solidFill>
            <a:prstDash val="sysDot"/>
          </a:ln>
          <a:effectLst/>
        </p:spPr>
        <p:txBody>
          <a:bodyPr wrap="square" rtlCol="0">
            <a:spAutoFit/>
          </a:bodyPr>
          <a:lstStyle/>
          <a:p>
            <a:r>
              <a:rPr lang="en-US" sz="1200" b="1" dirty="0" smtClean="0">
                <a:solidFill>
                  <a:srgbClr val="0070C0"/>
                </a:solidFill>
                <a:latin typeface="Cambria" panose="02040503050406030204" pitchFamily="18" charset="0"/>
                <a:ea typeface="Calibri"/>
                <a:cs typeface="Times New Roman"/>
              </a:rPr>
              <a:t>Last  Grade Review 19</a:t>
            </a:r>
            <a:r>
              <a:rPr lang="en-US" sz="1200" b="1" baseline="30000" dirty="0" smtClean="0">
                <a:solidFill>
                  <a:srgbClr val="0070C0"/>
                </a:solidFill>
                <a:latin typeface="Cambria" panose="02040503050406030204" pitchFamily="18" charset="0"/>
                <a:ea typeface="Calibri"/>
                <a:cs typeface="Times New Roman"/>
              </a:rPr>
              <a:t>th</a:t>
            </a:r>
            <a:r>
              <a:rPr lang="en-US" sz="1200" b="1" dirty="0" smtClean="0">
                <a:solidFill>
                  <a:srgbClr val="0070C0"/>
                </a:solidFill>
                <a:latin typeface="Cambria" panose="02040503050406030204" pitchFamily="18" charset="0"/>
                <a:ea typeface="Calibri"/>
                <a:cs typeface="Times New Roman"/>
              </a:rPr>
              <a:t> Dec 2017 </a:t>
            </a:r>
            <a:r>
              <a:rPr lang="en-US" sz="1200" b="1" dirty="0">
                <a:solidFill>
                  <a:schemeClr val="accent6">
                    <a:lumMod val="75000"/>
                  </a:schemeClr>
                </a:solidFill>
                <a:latin typeface="Cambria" panose="02040503050406030204" pitchFamily="18" charset="0"/>
                <a:ea typeface="Calibri"/>
                <a:cs typeface="Times New Roman"/>
              </a:rPr>
              <a:t>|</a:t>
            </a:r>
            <a:r>
              <a:rPr lang="en-US" sz="1200" b="1" dirty="0" smtClean="0">
                <a:solidFill>
                  <a:schemeClr val="accent6">
                    <a:lumMod val="75000"/>
                  </a:schemeClr>
                </a:solidFill>
                <a:latin typeface="Cambria" panose="02040503050406030204" pitchFamily="18" charset="0"/>
                <a:ea typeface="Calibri"/>
                <a:cs typeface="Times New Roman"/>
              </a:rPr>
              <a:t>  Over due for Grade review - | Cholera cases:1711 </a:t>
            </a:r>
            <a:r>
              <a:rPr lang="en-US" sz="1200" b="1" dirty="0" smtClean="0">
                <a:latin typeface="Cambria" panose="02040503050406030204" pitchFamily="18" charset="0"/>
                <a:ea typeface="Calibri"/>
                <a:cs typeface="Times New Roman"/>
              </a:rPr>
              <a:t>cases ,  </a:t>
            </a:r>
            <a:r>
              <a:rPr lang="en-US" sz="1200" b="1" dirty="0" smtClean="0">
                <a:solidFill>
                  <a:srgbClr val="FF0000"/>
                </a:solidFill>
                <a:latin typeface="Cambria" panose="02040503050406030204" pitchFamily="18" charset="0"/>
                <a:ea typeface="Calibri"/>
                <a:cs typeface="Times New Roman"/>
              </a:rPr>
              <a:t>Deaths</a:t>
            </a:r>
            <a:r>
              <a:rPr lang="en-US" sz="1200" b="1" dirty="0" smtClean="0">
                <a:latin typeface="Cambria" panose="02040503050406030204" pitchFamily="18" charset="0"/>
                <a:ea typeface="Calibri"/>
                <a:cs typeface="Times New Roman"/>
              </a:rPr>
              <a:t>: 33deaths ,   </a:t>
            </a:r>
            <a:r>
              <a:rPr lang="en-US" sz="1200" b="1" dirty="0" smtClean="0">
                <a:solidFill>
                  <a:srgbClr val="FF0000"/>
                </a:solidFill>
                <a:latin typeface="Cambria" panose="02040503050406030204" pitchFamily="18" charset="0"/>
                <a:ea typeface="Calibri"/>
                <a:cs typeface="Times New Roman"/>
              </a:rPr>
              <a:t>CFR</a:t>
            </a:r>
            <a:r>
              <a:rPr lang="en-US" sz="1200" b="1" dirty="0" smtClean="0">
                <a:latin typeface="Cambria" panose="02040503050406030204" pitchFamily="18" charset="0"/>
                <a:ea typeface="Calibri"/>
                <a:cs typeface="Times New Roman"/>
              </a:rPr>
              <a:t>: 1.9%</a:t>
            </a:r>
            <a:endParaRPr lang="en-US" sz="1200" b="1" dirty="0">
              <a:solidFill>
                <a:srgbClr val="FF0000"/>
              </a:solidFill>
              <a:latin typeface="Cambria" panose="02040503050406030204" pitchFamily="18" charset="0"/>
              <a:ea typeface="Calibri"/>
              <a:cs typeface="Times New Roman"/>
            </a:endParaRPr>
          </a:p>
        </p:txBody>
      </p:sp>
      <p:sp>
        <p:nvSpPr>
          <p:cNvPr id="18" name="Text Box 6"/>
          <p:cNvSpPr txBox="1">
            <a:spLocks noChangeArrowheads="1"/>
          </p:cNvSpPr>
          <p:nvPr/>
        </p:nvSpPr>
        <p:spPr bwMode="auto">
          <a:xfrm>
            <a:off x="7885505" y="886550"/>
            <a:ext cx="4104456" cy="513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just" fontAlgn="base">
              <a:lnSpc>
                <a:spcPct val="150000"/>
              </a:lnSpc>
              <a:spcBef>
                <a:spcPct val="0"/>
              </a:spcBef>
              <a:spcAft>
                <a:spcPts val="200"/>
              </a:spcAft>
            </a:pPr>
            <a:r>
              <a:rPr lang="en-US" altLang="fr-FR" sz="1100" b="1" dirty="0">
                <a:solidFill>
                  <a:srgbClr val="0070C0"/>
                </a:solidFill>
                <a:latin typeface="Cambria" panose="02040503050406030204" pitchFamily="18" charset="0"/>
                <a:cs typeface="Arial" pitchFamily="34" charset="0"/>
              </a:rPr>
              <a:t>Public health </a:t>
            </a:r>
            <a:r>
              <a:rPr lang="en-US" altLang="fr-FR" sz="1100" b="1" dirty="0" smtClean="0">
                <a:solidFill>
                  <a:srgbClr val="0070C0"/>
                </a:solidFill>
                <a:latin typeface="Cambria" panose="02040503050406030204" pitchFamily="18" charset="0"/>
                <a:cs typeface="Arial" pitchFamily="34" charset="0"/>
              </a:rPr>
              <a:t>response / Interventions</a:t>
            </a:r>
            <a:endParaRPr lang="en-US" altLang="fr-FR" sz="1100" b="1" dirty="0">
              <a:solidFill>
                <a:srgbClr val="0070C0"/>
              </a:solidFill>
              <a:latin typeface="Cambria" panose="02040503050406030204" pitchFamily="18" charset="0"/>
              <a:cs typeface="Arial" pitchFamily="34" charset="0"/>
            </a:endParaRPr>
          </a:p>
          <a:p>
            <a:pPr marL="171450" indent="-171450">
              <a:buFont typeface="Wingdings" panose="05000000000000000000" pitchFamily="2" charset="2"/>
              <a:buChar char="§"/>
            </a:pPr>
            <a:r>
              <a:rPr lang="en-US" sz="1100" dirty="0">
                <a:latin typeface="Cambria" panose="02040503050406030204" pitchFamily="18" charset="0"/>
              </a:rPr>
              <a:t>A multisectoral outbreak response team </a:t>
            </a:r>
            <a:r>
              <a:rPr lang="en-US" sz="1100" dirty="0" smtClean="0">
                <a:latin typeface="Cambria" panose="02040503050406030204" pitchFamily="18" charset="0"/>
              </a:rPr>
              <a:t>in place to support the </a:t>
            </a:r>
            <a:r>
              <a:rPr lang="en-US" sz="1100" dirty="0">
                <a:latin typeface="Cambria" panose="02040503050406030204" pitchFamily="18" charset="0"/>
              </a:rPr>
              <a:t>outbreak </a:t>
            </a:r>
            <a:r>
              <a:rPr lang="en-US" sz="1100" dirty="0" smtClean="0">
                <a:latin typeface="Cambria" panose="02040503050406030204" pitchFamily="18" charset="0"/>
              </a:rPr>
              <a:t>response</a:t>
            </a:r>
          </a:p>
          <a:p>
            <a:pPr marL="171450" indent="-171450">
              <a:buFont typeface="Wingdings" panose="05000000000000000000" pitchFamily="2" charset="2"/>
              <a:buChar char="§"/>
            </a:pPr>
            <a:r>
              <a:rPr lang="en-GB" sz="1100" dirty="0" smtClean="0"/>
              <a:t>National task force coordinating Joint </a:t>
            </a:r>
            <a:r>
              <a:rPr lang="en-GB" sz="1100" dirty="0"/>
              <a:t>Health and WASH Cluster </a:t>
            </a:r>
            <a:r>
              <a:rPr lang="en-GB" sz="1100" dirty="0" smtClean="0"/>
              <a:t>coordination meeting weekly</a:t>
            </a:r>
          </a:p>
          <a:p>
            <a:pPr marL="171450" indent="-171450">
              <a:buFont typeface="Wingdings" panose="05000000000000000000" pitchFamily="2" charset="2"/>
              <a:buChar char="§"/>
            </a:pPr>
            <a:r>
              <a:rPr lang="en-GB" sz="1100" dirty="0" smtClean="0"/>
              <a:t>WHO and other partners supporting ongoing epidemiological and laboratory surveillance in the affected areas</a:t>
            </a:r>
          </a:p>
          <a:p>
            <a:pPr marL="171450" indent="-171450">
              <a:buFont typeface="Wingdings" panose="05000000000000000000" pitchFamily="2" charset="2"/>
              <a:buChar char="§"/>
            </a:pPr>
            <a:r>
              <a:rPr lang="en-GB" sz="1100" dirty="0" smtClean="0"/>
              <a:t>A number </a:t>
            </a:r>
            <a:r>
              <a:rPr lang="en-GB" sz="1100" dirty="0"/>
              <a:t>of partners are supporting Ministry of Health on Community engagement and social </a:t>
            </a:r>
            <a:r>
              <a:rPr lang="en-GB" sz="1100" dirty="0" smtClean="0"/>
              <a:t>mobilization </a:t>
            </a:r>
          </a:p>
          <a:p>
            <a:pPr marL="171450" indent="-171450">
              <a:buFont typeface="Wingdings" panose="05000000000000000000" pitchFamily="2" charset="2"/>
              <a:buChar char="§"/>
            </a:pPr>
            <a:r>
              <a:rPr lang="en-GB" sz="1100" dirty="0" smtClean="0"/>
              <a:t>Case identification , referral to treatment centres, IPC  and case management on going</a:t>
            </a:r>
          </a:p>
          <a:p>
            <a:pPr marL="171450" indent="-171450">
              <a:buFont typeface="Wingdings" panose="05000000000000000000" pitchFamily="2" charset="2"/>
              <a:buChar char="§"/>
            </a:pPr>
            <a:r>
              <a:rPr lang="en-US" sz="1100" dirty="0" smtClean="0"/>
              <a:t>UNICEF supporting with the provision and pre-position of  stockpiles of essential supplies</a:t>
            </a:r>
            <a:endParaRPr lang="en-US" sz="1100" dirty="0" smtClean="0">
              <a:latin typeface="Cambria" panose="02040503050406030204" pitchFamily="18" charset="0"/>
            </a:endParaRPr>
          </a:p>
          <a:p>
            <a:pPr marL="171450" indent="-171450">
              <a:buFont typeface="Wingdings" panose="05000000000000000000" pitchFamily="2" charset="2"/>
              <a:buChar char="§"/>
            </a:pPr>
            <a:endParaRPr lang="en-US" sz="1100" dirty="0">
              <a:latin typeface="Cambria" panose="02040503050406030204" pitchFamily="18" charset="0"/>
            </a:endParaRPr>
          </a:p>
          <a:p>
            <a:pPr>
              <a:lnSpc>
                <a:spcPct val="150000"/>
              </a:lnSpc>
            </a:pPr>
            <a:endParaRPr lang="en-US" sz="1100" dirty="0">
              <a:latin typeface="Cambria" panose="02040503050406030204" pitchFamily="18" charset="0"/>
            </a:endParaRPr>
          </a:p>
          <a:p>
            <a:pPr marL="171450" indent="-171450" algn="just" fontAlgn="base">
              <a:lnSpc>
                <a:spcPct val="150000"/>
              </a:lnSpc>
              <a:spcBef>
                <a:spcPct val="0"/>
              </a:spcBef>
              <a:spcAft>
                <a:spcPts val="200"/>
              </a:spcAft>
              <a:buFont typeface="Wingdings" panose="05000000000000000000" pitchFamily="2" charset="2"/>
              <a:buChar char="§"/>
            </a:pPr>
            <a:endParaRPr lang="en-US" altLang="fr-FR" sz="1100" dirty="0" smtClean="0">
              <a:latin typeface="Cambria" panose="02040503050406030204" pitchFamily="18" charset="0"/>
              <a:cs typeface="Arial" panose="020B0604020202020204" pitchFamily="34" charset="0"/>
            </a:endParaRPr>
          </a:p>
        </p:txBody>
      </p:sp>
      <p:sp>
        <p:nvSpPr>
          <p:cNvPr id="20" name="Text Box 8"/>
          <p:cNvSpPr txBox="1">
            <a:spLocks noChangeArrowheads="1"/>
          </p:cNvSpPr>
          <p:nvPr/>
        </p:nvSpPr>
        <p:spPr bwMode="auto">
          <a:xfrm>
            <a:off x="8029103" y="3392996"/>
            <a:ext cx="3816424"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gn="just" fontAlgn="base">
              <a:spcBef>
                <a:spcPct val="0"/>
              </a:spcBef>
              <a:spcAft>
                <a:spcPts val="200"/>
              </a:spcAft>
              <a:buSzPts val="1000"/>
            </a:pPr>
            <a:r>
              <a:rPr lang="en-US" altLang="fr-FR" sz="1100" b="1" dirty="0" smtClean="0">
                <a:solidFill>
                  <a:srgbClr val="0070C0"/>
                </a:solidFill>
                <a:latin typeface="Cambria" panose="02040503050406030204" pitchFamily="18" charset="0"/>
                <a:cs typeface="Arial" pitchFamily="34" charset="0"/>
              </a:rPr>
              <a:t>Operational </a:t>
            </a:r>
            <a:r>
              <a:rPr lang="en-US" altLang="fr-FR" sz="1100" b="1" dirty="0">
                <a:solidFill>
                  <a:srgbClr val="0070C0"/>
                </a:solidFill>
                <a:latin typeface="Cambria" panose="02040503050406030204" pitchFamily="18" charset="0"/>
                <a:cs typeface="Arial" pitchFamily="34" charset="0"/>
              </a:rPr>
              <a:t>challenge and gaps</a:t>
            </a:r>
          </a:p>
          <a:p>
            <a:pPr marL="171450" indent="-171450" algn="just" fontAlgn="base">
              <a:spcBef>
                <a:spcPct val="0"/>
              </a:spcBef>
              <a:spcAft>
                <a:spcPts val="200"/>
              </a:spcAft>
              <a:buSzPts val="1000"/>
              <a:buFont typeface="Wingdings" panose="05000000000000000000" pitchFamily="2" charset="2"/>
              <a:buChar char="§"/>
            </a:pPr>
            <a:r>
              <a:rPr lang="en-US" sz="1100" dirty="0" smtClean="0"/>
              <a:t>Fund Raising challenges</a:t>
            </a:r>
          </a:p>
          <a:p>
            <a:pPr marL="171450" indent="-171450" algn="just" fontAlgn="base">
              <a:spcBef>
                <a:spcPct val="0"/>
              </a:spcBef>
              <a:spcAft>
                <a:spcPts val="200"/>
              </a:spcAft>
              <a:buSzPts val="1000"/>
              <a:buFont typeface="Wingdings" panose="05000000000000000000" pitchFamily="2" charset="2"/>
              <a:buChar char="§"/>
            </a:pPr>
            <a:r>
              <a:rPr lang="en-US" sz="1100" dirty="0" smtClean="0"/>
              <a:t>Funding gap to support Human Resource (3 SSAs) , preparedness </a:t>
            </a:r>
            <a:r>
              <a:rPr lang="en-US" sz="1100" dirty="0"/>
              <a:t> </a:t>
            </a:r>
            <a:r>
              <a:rPr lang="en-US" sz="1100" dirty="0" smtClean="0"/>
              <a:t>activities and operations  response</a:t>
            </a:r>
          </a:p>
          <a:p>
            <a:pPr algn="just" fontAlgn="base">
              <a:spcBef>
                <a:spcPct val="0"/>
              </a:spcBef>
              <a:spcAft>
                <a:spcPts val="200"/>
              </a:spcAft>
              <a:buSzPts val="1000"/>
            </a:pPr>
            <a:endParaRPr lang="en-US" sz="1100" dirty="0" smtClean="0">
              <a:latin typeface="Cambria" panose="02040503050406030204" pitchFamily="18" charset="0"/>
            </a:endParaRPr>
          </a:p>
        </p:txBody>
      </p:sp>
      <p:sp>
        <p:nvSpPr>
          <p:cNvPr id="22" name="Text Box 10"/>
          <p:cNvSpPr txBox="1">
            <a:spLocks noChangeArrowheads="1"/>
          </p:cNvSpPr>
          <p:nvPr/>
        </p:nvSpPr>
        <p:spPr bwMode="auto">
          <a:xfrm>
            <a:off x="108223" y="932500"/>
            <a:ext cx="4264888" cy="34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nSpc>
                <a:spcPct val="150000"/>
              </a:lnSpc>
            </a:pPr>
            <a:r>
              <a:rPr lang="fr-FR" altLang="fr-FR" sz="1100" b="1" dirty="0">
                <a:solidFill>
                  <a:srgbClr val="0070C0"/>
                </a:solidFill>
                <a:latin typeface="Cambria" panose="02040503050406030204" pitchFamily="18" charset="0"/>
                <a:cs typeface="Arial" pitchFamily="34" charset="0"/>
              </a:rPr>
              <a:t>Situation update </a:t>
            </a:r>
            <a:endParaRPr lang="fr-FR" altLang="fr-FR" sz="1100" dirty="0">
              <a:solidFill>
                <a:srgbClr val="0070C0"/>
              </a:solidFill>
              <a:latin typeface="Cambria" panose="02040503050406030204" pitchFamily="18" charset="0"/>
              <a:cs typeface="Arial" pitchFamily="34" charset="0"/>
            </a:endParaRPr>
          </a:p>
          <a:p>
            <a:pPr marL="171450" indent="-171450" algn="just">
              <a:lnSpc>
                <a:spcPct val="150000"/>
              </a:lnSpc>
              <a:buFont typeface="Wingdings" panose="05000000000000000000" pitchFamily="2" charset="2"/>
              <a:buChar char="§"/>
            </a:pPr>
            <a:r>
              <a:rPr lang="en-GB" sz="1100" dirty="0" smtClean="0"/>
              <a:t>First Outbreak </a:t>
            </a:r>
            <a:r>
              <a:rPr lang="en-GB" sz="1100" dirty="0"/>
              <a:t>started on </a:t>
            </a:r>
            <a:r>
              <a:rPr lang="en-GB" sz="1100" dirty="0" smtClean="0"/>
              <a:t>15 August 2015 , and has been on and off (protracted) for the last 3 years.</a:t>
            </a:r>
          </a:p>
          <a:p>
            <a:pPr marL="171450" indent="-171450" algn="just">
              <a:lnSpc>
                <a:spcPct val="150000"/>
              </a:lnSpc>
              <a:buFont typeface="Wingdings" panose="05000000000000000000" pitchFamily="2" charset="2"/>
              <a:buChar char="§"/>
            </a:pPr>
            <a:r>
              <a:rPr lang="en-GB" sz="1100" dirty="0" smtClean="0"/>
              <a:t>In </a:t>
            </a:r>
            <a:r>
              <a:rPr lang="en-GB" sz="1100" dirty="0"/>
              <a:t>this epidemiological </a:t>
            </a:r>
            <a:r>
              <a:rPr lang="en-GB" sz="1100" dirty="0" smtClean="0"/>
              <a:t>week (WK16), there are 115 new cases and 05 death compared to </a:t>
            </a:r>
            <a:r>
              <a:rPr lang="en-GB" sz="1100" b="1" i="1" dirty="0" smtClean="0"/>
              <a:t>o </a:t>
            </a:r>
            <a:r>
              <a:rPr lang="en-GB" sz="1100" b="1" i="1" dirty="0"/>
              <a:t>143 and one death </a:t>
            </a:r>
            <a:r>
              <a:rPr lang="en-GB" sz="1100" dirty="0" smtClean="0"/>
              <a:t>in </a:t>
            </a:r>
            <a:r>
              <a:rPr lang="en-GB" sz="1100" dirty="0"/>
              <a:t>week 14. </a:t>
            </a:r>
            <a:endParaRPr lang="en-GB" sz="1100" dirty="0" smtClean="0"/>
          </a:p>
          <a:p>
            <a:pPr marL="171450" indent="-171450" algn="just">
              <a:lnSpc>
                <a:spcPct val="150000"/>
              </a:lnSpc>
              <a:buFont typeface="Wingdings" panose="05000000000000000000" pitchFamily="2" charset="2"/>
              <a:buChar char="§"/>
            </a:pPr>
            <a:r>
              <a:rPr lang="en-GB" sz="1100" dirty="0" smtClean="0"/>
              <a:t>1711 </a:t>
            </a:r>
            <a:r>
              <a:rPr lang="en-GB" sz="1100" dirty="0"/>
              <a:t>cases including </a:t>
            </a:r>
            <a:r>
              <a:rPr lang="en-GB" sz="1100" dirty="0" smtClean="0"/>
              <a:t>33 deaths </a:t>
            </a:r>
            <a:r>
              <a:rPr lang="en-GB" sz="1100" dirty="0"/>
              <a:t>(CFR </a:t>
            </a:r>
            <a:r>
              <a:rPr lang="en-GB" sz="1100" dirty="0" smtClean="0"/>
              <a:t>1.9%) </a:t>
            </a:r>
            <a:r>
              <a:rPr lang="en-GB" sz="1100" dirty="0"/>
              <a:t>have been reported </a:t>
            </a:r>
            <a:r>
              <a:rPr lang="en-GB" sz="1100" dirty="0" smtClean="0"/>
              <a:t>from 1-16 </a:t>
            </a:r>
            <a:r>
              <a:rPr lang="en-GB" sz="1100" dirty="0"/>
              <a:t>weeks of </a:t>
            </a:r>
            <a:r>
              <a:rPr lang="en-GB" sz="1100" dirty="0" smtClean="0"/>
              <a:t>2018</a:t>
            </a:r>
            <a:r>
              <a:rPr lang="en-GB" sz="1100" dirty="0"/>
              <a:t> </a:t>
            </a:r>
            <a:r>
              <a:rPr lang="en-GB" sz="1100" dirty="0" smtClean="0"/>
              <a:t>so far.</a:t>
            </a:r>
          </a:p>
          <a:p>
            <a:pPr marL="171450" indent="-171450" algn="just">
              <a:lnSpc>
                <a:spcPct val="150000"/>
              </a:lnSpc>
              <a:buFont typeface="Wingdings" panose="05000000000000000000" pitchFamily="2" charset="2"/>
              <a:buChar char="§"/>
            </a:pPr>
            <a:r>
              <a:rPr lang="en-GB" sz="1100" dirty="0"/>
              <a:t>In this epidemiological week </a:t>
            </a:r>
            <a:r>
              <a:rPr lang="en-GB" sz="1100" dirty="0" smtClean="0"/>
              <a:t>13, two </a:t>
            </a:r>
            <a:r>
              <a:rPr lang="en-GB" sz="1100" dirty="0"/>
              <a:t>out of 26 regions or </a:t>
            </a:r>
            <a:r>
              <a:rPr lang="en-GB" sz="1100" dirty="0" smtClean="0"/>
              <a:t>four </a:t>
            </a:r>
            <a:r>
              <a:rPr lang="en-GB" sz="1100" dirty="0"/>
              <a:t>out of 184 districts in Tanzania Mainland</a:t>
            </a:r>
          </a:p>
          <a:p>
            <a:pPr marL="171450" indent="-171450" algn="just">
              <a:lnSpc>
                <a:spcPct val="150000"/>
              </a:lnSpc>
              <a:buFont typeface="Wingdings" panose="05000000000000000000" pitchFamily="2" charset="2"/>
              <a:buChar char="§"/>
            </a:pPr>
            <a:r>
              <a:rPr lang="en-GB" sz="1100" dirty="0" smtClean="0"/>
              <a:t>Regions affected: Dodoma </a:t>
            </a:r>
            <a:r>
              <a:rPr lang="en-GB" sz="1100" dirty="0"/>
              <a:t>Region </a:t>
            </a:r>
            <a:r>
              <a:rPr lang="en-GB" sz="1100" dirty="0" smtClean="0"/>
              <a:t>, </a:t>
            </a:r>
            <a:r>
              <a:rPr lang="en-US" sz="1100" dirty="0" smtClean="0"/>
              <a:t>Ruvuma Region, </a:t>
            </a:r>
            <a:r>
              <a:rPr lang="en-US" sz="1100" dirty="0" err="1" smtClean="0"/>
              <a:t>Rukwa</a:t>
            </a:r>
            <a:r>
              <a:rPr lang="en-US" sz="1100" dirty="0" smtClean="0"/>
              <a:t> </a:t>
            </a:r>
            <a:r>
              <a:rPr lang="en-US" sz="1100" dirty="0"/>
              <a:t>Region </a:t>
            </a:r>
            <a:r>
              <a:rPr lang="en-US" sz="1100" dirty="0" smtClean="0"/>
              <a:t>,Iringa </a:t>
            </a:r>
            <a:r>
              <a:rPr lang="en-US" sz="1100" dirty="0"/>
              <a:t>Region </a:t>
            </a:r>
            <a:r>
              <a:rPr lang="en-US" sz="1100" dirty="0" smtClean="0"/>
              <a:t>, </a:t>
            </a:r>
            <a:r>
              <a:rPr lang="en-US" sz="1100" dirty="0" err="1" smtClean="0"/>
              <a:t>Songwe</a:t>
            </a:r>
            <a:r>
              <a:rPr lang="en-US" sz="1100" dirty="0" smtClean="0"/>
              <a:t> </a:t>
            </a:r>
            <a:r>
              <a:rPr lang="en-US" sz="1100" dirty="0"/>
              <a:t>Region </a:t>
            </a:r>
            <a:r>
              <a:rPr lang="en-US" sz="1100" dirty="0" smtClean="0"/>
              <a:t>,and </a:t>
            </a:r>
            <a:r>
              <a:rPr lang="en-US" sz="1100" dirty="0" err="1"/>
              <a:t>Kigoma</a:t>
            </a:r>
            <a:r>
              <a:rPr lang="en-US" sz="1100" dirty="0"/>
              <a:t> </a:t>
            </a:r>
            <a:r>
              <a:rPr lang="en-US" sz="1100" dirty="0" smtClean="0"/>
              <a:t>. </a:t>
            </a:r>
          </a:p>
          <a:p>
            <a:pPr algn="just">
              <a:lnSpc>
                <a:spcPct val="150000"/>
              </a:lnSpc>
            </a:pPr>
            <a:r>
              <a:rPr lang="en-US" sz="1100" b="1" dirty="0" smtClean="0">
                <a:solidFill>
                  <a:schemeClr val="tx2">
                    <a:lumMod val="60000"/>
                    <a:lumOff val="40000"/>
                  </a:schemeClr>
                </a:solidFill>
                <a:latin typeface="+mj-lt"/>
              </a:rPr>
              <a:t>Trend: </a:t>
            </a:r>
          </a:p>
          <a:p>
            <a:r>
              <a:rPr lang="en-GB" sz="1100" dirty="0" smtClean="0"/>
              <a:t>This </a:t>
            </a:r>
            <a:r>
              <a:rPr lang="en-GB" sz="1100" dirty="0"/>
              <a:t>week t</a:t>
            </a:r>
            <a:r>
              <a:rPr lang="en-GB" sz="1100" dirty="0" smtClean="0"/>
              <a:t>he </a:t>
            </a:r>
            <a:r>
              <a:rPr lang="en-GB" sz="1100" dirty="0"/>
              <a:t>trend of reported cholera cases shows a </a:t>
            </a:r>
            <a:r>
              <a:rPr lang="en-GB" sz="1200" b="1" dirty="0" smtClean="0">
                <a:solidFill>
                  <a:srgbClr val="FF0000"/>
                </a:solidFill>
              </a:rPr>
              <a:t>decrease </a:t>
            </a:r>
            <a:r>
              <a:rPr lang="en-GB" sz="1200" b="1" dirty="0" smtClean="0"/>
              <a:t>in  cases</a:t>
            </a:r>
            <a:r>
              <a:rPr lang="en-GB" sz="1100" b="1" i="1" dirty="0" smtClean="0"/>
              <a:t>.</a:t>
            </a:r>
            <a:endParaRPr lang="en-US" sz="1100" dirty="0">
              <a:latin typeface="+mj-lt"/>
            </a:endParaRPr>
          </a:p>
          <a:p>
            <a:pPr algn="just">
              <a:lnSpc>
                <a:spcPct val="150000"/>
              </a:lnSpc>
            </a:pPr>
            <a:endParaRPr lang="en-US" altLang="fr-FR" sz="1100" dirty="0">
              <a:latin typeface="+mj-lt"/>
            </a:endParaRPr>
          </a:p>
        </p:txBody>
      </p:sp>
      <p:sp>
        <p:nvSpPr>
          <p:cNvPr id="24" name="Text Box 13"/>
          <p:cNvSpPr txBox="1">
            <a:spLocks noChangeArrowheads="1"/>
          </p:cNvSpPr>
          <p:nvPr/>
        </p:nvSpPr>
        <p:spPr bwMode="auto">
          <a:xfrm>
            <a:off x="7741071" y="4340550"/>
            <a:ext cx="4428704" cy="1968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algn="just" fontAlgn="base">
              <a:spcBef>
                <a:spcPct val="0"/>
              </a:spcBef>
              <a:spcAft>
                <a:spcPts val="200"/>
              </a:spcAft>
              <a:buSzPts val="1000"/>
              <a:buFont typeface="Symbol" pitchFamily="18" charset="2"/>
              <a:buChar char="·"/>
              <a:defRPr sz="1100">
                <a:latin typeface="Arial" panose="020B0604020202020204" pitchFamily="34" charset="0"/>
                <a:cs typeface="Arial" panose="020B0604020202020204" pitchFamily="34" charset="0"/>
              </a:defRPr>
            </a:lvl1pPr>
          </a:lstStyle>
          <a:p>
            <a:pPr>
              <a:buNone/>
            </a:pPr>
            <a:r>
              <a:rPr lang="en-US" altLang="fr-FR" b="1" dirty="0" smtClean="0">
                <a:solidFill>
                  <a:srgbClr val="0070C0"/>
                </a:solidFill>
                <a:latin typeface="Cambria" panose="02040503050406030204" pitchFamily="18" charset="0"/>
              </a:rPr>
              <a:t>Recommendation</a:t>
            </a:r>
            <a:r>
              <a:rPr lang="fr-FR" altLang="fr-FR" b="1" dirty="0" smtClean="0">
                <a:solidFill>
                  <a:srgbClr val="0070C0"/>
                </a:solidFill>
                <a:latin typeface="Cambria" panose="02040503050406030204" pitchFamily="18" charset="0"/>
              </a:rPr>
              <a:t> </a:t>
            </a:r>
            <a:r>
              <a:rPr lang="fr-FR" altLang="fr-FR" b="1" dirty="0">
                <a:solidFill>
                  <a:srgbClr val="0070C0"/>
                </a:solidFill>
                <a:latin typeface="Cambria" panose="02040503050406030204" pitchFamily="18" charset="0"/>
              </a:rPr>
              <a:t>for AFRO support</a:t>
            </a:r>
          </a:p>
          <a:p>
            <a:pPr marL="171450" indent="-171450">
              <a:buFont typeface="Wingdings" panose="05000000000000000000" pitchFamily="2" charset="2"/>
              <a:buChar char="§"/>
            </a:pPr>
            <a:r>
              <a:rPr lang="en-US" altLang="fr-FR" dirty="0" smtClean="0">
                <a:latin typeface="Cambria" panose="02040503050406030204" pitchFamily="18" charset="0"/>
              </a:rPr>
              <a:t>Request for Funding support – Support with Resource mobilization especially  with APHEF Application, WCO planned to submit to AFRO this week</a:t>
            </a:r>
          </a:p>
          <a:p>
            <a:pPr marL="171450" indent="-171450">
              <a:buFont typeface="Wingdings" panose="05000000000000000000" pitchFamily="2" charset="2"/>
              <a:buChar char="§"/>
            </a:pPr>
            <a:r>
              <a:rPr lang="en-US" altLang="fr-FR" dirty="0" smtClean="0">
                <a:latin typeface="Cambria" panose="02040503050406030204" pitchFamily="18" charset="0"/>
              </a:rPr>
              <a:t>Support cross boarder collaboration with Malawi and Mozambique</a:t>
            </a:r>
          </a:p>
          <a:p>
            <a:pPr marL="171450" indent="-171450">
              <a:buFont typeface="Wingdings" panose="05000000000000000000" pitchFamily="2" charset="2"/>
              <a:buChar char="§"/>
            </a:pPr>
            <a:r>
              <a:rPr lang="en-US" altLang="fr-FR" dirty="0" smtClean="0">
                <a:latin typeface="Cambria" panose="02040503050406030204" pitchFamily="18" charset="0"/>
              </a:rPr>
              <a:t>Grade and Operation Review – WCO yet to communicate the date</a:t>
            </a:r>
          </a:p>
          <a:p>
            <a:pPr marL="171450" indent="-171450">
              <a:buFont typeface="Wingdings" panose="05000000000000000000" pitchFamily="2" charset="2"/>
              <a:buChar char="§"/>
            </a:pPr>
            <a:r>
              <a:rPr lang="en-US" altLang="fr-FR" dirty="0" smtClean="0">
                <a:latin typeface="Cambria" panose="02040503050406030204" pitchFamily="18" charset="0"/>
              </a:rPr>
              <a:t>Support  WCO on Preparedness activities before the  peak season begins – in order to interrupt transmission and stop the outbreak</a:t>
            </a:r>
          </a:p>
          <a:p>
            <a:pPr>
              <a:buNone/>
            </a:pPr>
            <a:endParaRPr lang="en-US" dirty="0">
              <a:latin typeface="Cambria" panose="02040503050406030204" pitchFamily="18" charset="0"/>
            </a:endParaRPr>
          </a:p>
          <a:p>
            <a:endParaRPr lang="en-US" dirty="0">
              <a:latin typeface="Cambria" panose="02040503050406030204" pitchFamily="18" charset="0"/>
            </a:endParaRPr>
          </a:p>
        </p:txBody>
      </p:sp>
      <p:sp>
        <p:nvSpPr>
          <p:cNvPr id="34" name="Text Box 10"/>
          <p:cNvSpPr txBox="1">
            <a:spLocks noChangeArrowheads="1"/>
          </p:cNvSpPr>
          <p:nvPr/>
        </p:nvSpPr>
        <p:spPr bwMode="auto">
          <a:xfrm>
            <a:off x="4461798" y="1035285"/>
            <a:ext cx="3005451" cy="2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r>
              <a:rPr lang="en-US" altLang="fr-FR" sz="800" b="1" dirty="0" smtClean="0">
                <a:solidFill>
                  <a:srgbClr val="0070C0"/>
                </a:solidFill>
                <a:latin typeface="Cambria" panose="02040503050406030204" pitchFamily="18" charset="0"/>
                <a:cs typeface="Arial" pitchFamily="34" charset="0"/>
              </a:rPr>
              <a:t>Fig. 2: Distribution of Cholera cases  in  Tanzania by Week 16</a:t>
            </a:r>
            <a:endParaRPr lang="en-US" altLang="fr-FR" sz="700" dirty="0" smtClean="0">
              <a:latin typeface="Cambria" panose="02040503050406030204" pitchFamily="18" charset="0"/>
              <a:cs typeface="Arial" panose="020B06040202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111" y="1254450"/>
            <a:ext cx="3367960" cy="260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0550"/>
            <a:ext cx="7597056" cy="222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252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
          <p:cNvSpPr txBox="1"/>
          <p:nvPr/>
        </p:nvSpPr>
        <p:spPr>
          <a:xfrm>
            <a:off x="-1" y="-41486"/>
            <a:ext cx="9613279" cy="6762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400" b="1" dirty="0" smtClean="0">
              <a:solidFill>
                <a:schemeClr val="bg1"/>
              </a:solidFill>
              <a:latin typeface="Cambria" panose="02040503050406030204" pitchFamily="18" charset="0"/>
              <a:ea typeface="Calibri"/>
              <a:cs typeface="Times New Roman"/>
            </a:endParaRPr>
          </a:p>
          <a:p>
            <a:r>
              <a:rPr lang="en-US" sz="2400" b="1" dirty="0" smtClean="0">
                <a:solidFill>
                  <a:schemeClr val="bg1"/>
                </a:solidFill>
                <a:latin typeface="Cambria" panose="02040503050406030204" pitchFamily="18" charset="0"/>
                <a:ea typeface="Calibri"/>
                <a:cs typeface="Times New Roman"/>
              </a:rPr>
              <a:t>Zambia:     </a:t>
            </a:r>
            <a:r>
              <a:rPr lang="en-US" sz="2400" b="1" dirty="0" smtClean="0">
                <a:solidFill>
                  <a:schemeClr val="bg1"/>
                </a:solidFill>
                <a:ea typeface="Calibri"/>
                <a:cs typeface="Times New Roman"/>
              </a:rPr>
              <a:t>Cholera </a:t>
            </a:r>
            <a:r>
              <a:rPr lang="en-US" sz="2400" b="1" dirty="0">
                <a:solidFill>
                  <a:schemeClr val="bg1"/>
                </a:solidFill>
                <a:ea typeface="Calibri"/>
                <a:cs typeface="Times New Roman"/>
              </a:rPr>
              <a:t>outbreak  </a:t>
            </a:r>
            <a:r>
              <a:rPr lang="en-US" sz="2000" b="1" dirty="0">
                <a:solidFill>
                  <a:srgbClr val="FFFF00"/>
                </a:solidFill>
                <a:ea typeface="Calibri"/>
                <a:cs typeface="Times New Roman"/>
              </a:rPr>
              <a:t>Grade 1</a:t>
            </a:r>
            <a:r>
              <a:rPr lang="en-US" b="1" dirty="0" smtClean="0">
                <a:solidFill>
                  <a:schemeClr val="bg1"/>
                </a:solidFill>
                <a:latin typeface="Cambria" panose="02040503050406030204" pitchFamily="18" charset="0"/>
                <a:ea typeface="Calibri"/>
                <a:cs typeface="Times New Roman"/>
              </a:rPr>
              <a:t> </a:t>
            </a:r>
            <a:r>
              <a:rPr lang="en-US" b="1" dirty="0" smtClean="0">
                <a:solidFill>
                  <a:srgbClr val="FFC000"/>
                </a:solidFill>
                <a:latin typeface="Cambria" panose="02040503050406030204" pitchFamily="18" charset="0"/>
                <a:ea typeface="Calibri"/>
                <a:cs typeface="Times New Roman"/>
              </a:rPr>
              <a:t>|</a:t>
            </a:r>
            <a:r>
              <a:rPr lang="en-US" b="1" dirty="0" smtClean="0">
                <a:solidFill>
                  <a:schemeClr val="bg1"/>
                </a:solidFill>
                <a:latin typeface="Cambria" panose="02040503050406030204" pitchFamily="18" charset="0"/>
                <a:ea typeface="Calibri"/>
                <a:cs typeface="Times New Roman"/>
              </a:rPr>
              <a:t> </a:t>
            </a:r>
            <a:r>
              <a:rPr lang="en-US" b="1" dirty="0">
                <a:solidFill>
                  <a:srgbClr val="FFC000"/>
                </a:solidFill>
                <a:latin typeface="Cambria" panose="02040503050406030204" pitchFamily="18" charset="0"/>
                <a:ea typeface="Calibri"/>
                <a:cs typeface="Times New Roman"/>
              </a:rPr>
              <a:t>Situation as </a:t>
            </a:r>
            <a:r>
              <a:rPr lang="en-US" b="1" dirty="0" smtClean="0">
                <a:solidFill>
                  <a:srgbClr val="FFC000"/>
                </a:solidFill>
                <a:latin typeface="Cambria" panose="02040503050406030204" pitchFamily="18" charset="0"/>
                <a:ea typeface="Calibri"/>
                <a:cs typeface="Times New Roman"/>
              </a:rPr>
              <a:t>of </a:t>
            </a:r>
            <a:r>
              <a:rPr lang="en-US" b="1" dirty="0">
                <a:solidFill>
                  <a:srgbClr val="FFC000"/>
                </a:solidFill>
                <a:latin typeface="Cambria" panose="02040503050406030204" pitchFamily="18" charset="0"/>
                <a:ea typeface="Calibri"/>
                <a:cs typeface="Times New Roman"/>
              </a:rPr>
              <a:t> </a:t>
            </a:r>
            <a:r>
              <a:rPr lang="en-US" b="1" dirty="0" smtClean="0">
                <a:solidFill>
                  <a:srgbClr val="FFC000"/>
                </a:solidFill>
                <a:latin typeface="Cambria" panose="02040503050406030204" pitchFamily="18" charset="0"/>
                <a:ea typeface="Calibri"/>
                <a:cs typeface="Times New Roman"/>
              </a:rPr>
              <a:t>11 April 2018 </a:t>
            </a:r>
            <a:r>
              <a:rPr lang="en-US" b="1" dirty="0" smtClean="0">
                <a:solidFill>
                  <a:schemeClr val="bg1"/>
                </a:solidFill>
                <a:latin typeface="Cambria" panose="02040503050406030204" pitchFamily="18" charset="0"/>
                <a:ea typeface="Calibri"/>
                <a:cs typeface="Times New Roman"/>
              </a:rPr>
              <a:t>  </a:t>
            </a:r>
            <a:endParaRPr lang="fr-FR" sz="1100" dirty="0" smtClean="0">
              <a:solidFill>
                <a:schemeClr val="bg1"/>
              </a:solidFill>
              <a:effectLst/>
              <a:latin typeface="Cambria" panose="02040503050406030204" pitchFamily="18" charset="0"/>
              <a:ea typeface="Calibri"/>
              <a:cs typeface="Times New Roman"/>
            </a:endParaRPr>
          </a:p>
          <a:p>
            <a:pPr>
              <a:spcAft>
                <a:spcPts val="0"/>
              </a:spcAft>
            </a:pPr>
            <a:r>
              <a:rPr lang="en-US" sz="1800" b="1" dirty="0" smtClean="0">
                <a:solidFill>
                  <a:schemeClr val="bg1"/>
                </a:solidFill>
                <a:effectLst/>
                <a:latin typeface="Cambria" panose="02040503050406030204" pitchFamily="18" charset="0"/>
                <a:ea typeface="Calibri"/>
                <a:cs typeface="Times New Roman"/>
              </a:rPr>
              <a:t>  </a:t>
            </a:r>
            <a:endParaRPr lang="fr-FR" sz="1100" dirty="0">
              <a:solidFill>
                <a:schemeClr val="bg1"/>
              </a:solidFill>
              <a:effectLst/>
              <a:latin typeface="Cambria" panose="02040503050406030204" pitchFamily="18" charset="0"/>
              <a:ea typeface="Calibri"/>
              <a:cs typeface="Times New Roman"/>
            </a:endParaRPr>
          </a:p>
          <a:p>
            <a:pPr>
              <a:spcAft>
                <a:spcPts val="0"/>
              </a:spcAft>
            </a:pPr>
            <a:r>
              <a:rPr lang="en-US" sz="1800" b="1" dirty="0">
                <a:solidFill>
                  <a:schemeClr val="bg1"/>
                </a:solidFill>
                <a:effectLst/>
                <a:latin typeface="Cambria" panose="02040503050406030204" pitchFamily="18" charset="0"/>
                <a:ea typeface="Calibri"/>
                <a:cs typeface="Times New Roman"/>
              </a:rPr>
              <a:t> </a:t>
            </a:r>
            <a:endParaRPr lang="fr-FR" sz="1100" dirty="0">
              <a:solidFill>
                <a:schemeClr val="bg1"/>
              </a:solidFill>
              <a:effectLst/>
              <a:latin typeface="Cambria" panose="02040503050406030204" pitchFamily="18" charset="0"/>
              <a:ea typeface="Calibri"/>
              <a:cs typeface="Times New Roman"/>
            </a:endParaRPr>
          </a:p>
        </p:txBody>
      </p:sp>
      <p:sp>
        <p:nvSpPr>
          <p:cNvPr id="15" name="TextBox 14"/>
          <p:cNvSpPr txBox="1"/>
          <p:nvPr/>
        </p:nvSpPr>
        <p:spPr>
          <a:xfrm>
            <a:off x="-20204" y="593944"/>
            <a:ext cx="1335917" cy="338554"/>
          </a:xfrm>
          <a:prstGeom prst="rect">
            <a:avLst/>
          </a:prstGeom>
          <a:noFill/>
        </p:spPr>
        <p:txBody>
          <a:bodyPr wrap="square" rtlCol="0">
            <a:spAutoFit/>
          </a:bodyPr>
          <a:lstStyle/>
          <a:p>
            <a:r>
              <a:rPr lang="fr-FR" sz="1600" b="1" dirty="0">
                <a:solidFill>
                  <a:schemeClr val="accent6">
                    <a:lumMod val="75000"/>
                  </a:schemeClr>
                </a:solidFill>
                <a:latin typeface="Cambria" panose="02040503050406030204" pitchFamily="18" charset="0"/>
                <a:ea typeface="Calibri"/>
                <a:cs typeface="Times New Roman"/>
              </a:rPr>
              <a:t>Key Figures</a:t>
            </a:r>
            <a:r>
              <a:rPr lang="fr-FR" sz="1600" dirty="0" smtClean="0">
                <a:solidFill>
                  <a:schemeClr val="accent6">
                    <a:lumMod val="75000"/>
                  </a:schemeClr>
                </a:solidFill>
                <a:latin typeface="Cambria" panose="02040503050406030204" pitchFamily="18" charset="0"/>
              </a:rPr>
              <a:t>: </a:t>
            </a:r>
            <a:endParaRPr lang="fr-FR" sz="1600" dirty="0">
              <a:solidFill>
                <a:schemeClr val="accent6">
                  <a:lumMod val="75000"/>
                </a:schemeClr>
              </a:solidFill>
              <a:latin typeface="Cambria" panose="02040503050406030204" pitchFamily="18" charset="0"/>
            </a:endParaRPr>
          </a:p>
        </p:txBody>
      </p:sp>
      <p:sp>
        <p:nvSpPr>
          <p:cNvPr id="17" name="TextBox 16"/>
          <p:cNvSpPr txBox="1"/>
          <p:nvPr/>
        </p:nvSpPr>
        <p:spPr>
          <a:xfrm>
            <a:off x="1244525" y="634789"/>
            <a:ext cx="10664552" cy="276999"/>
          </a:xfrm>
          <a:prstGeom prst="rect">
            <a:avLst/>
          </a:prstGeom>
          <a:noFill/>
          <a:ln>
            <a:solidFill>
              <a:srgbClr val="0070C0"/>
            </a:solidFill>
            <a:prstDash val="sysDot"/>
          </a:ln>
          <a:effectLst/>
        </p:spPr>
        <p:txBody>
          <a:bodyPr wrap="square" rtlCol="0">
            <a:spAutoFit/>
          </a:bodyPr>
          <a:lstStyle/>
          <a:p>
            <a:r>
              <a:rPr lang="en-US" sz="1200" b="1" dirty="0" smtClean="0">
                <a:solidFill>
                  <a:srgbClr val="0070C0"/>
                </a:solidFill>
                <a:latin typeface="Cambria" panose="02040503050406030204" pitchFamily="18" charset="0"/>
                <a:ea typeface="Calibri"/>
                <a:cs typeface="Times New Roman"/>
              </a:rPr>
              <a:t>Last Graded-28 Nov 2017,  over due  for Grade Review  </a:t>
            </a:r>
            <a:r>
              <a:rPr lang="en-US" sz="1200" b="1" dirty="0" smtClean="0">
                <a:solidFill>
                  <a:schemeClr val="accent6">
                    <a:lumMod val="75000"/>
                  </a:schemeClr>
                </a:solidFill>
                <a:latin typeface="Cambria" panose="02040503050406030204" pitchFamily="18" charset="0"/>
                <a:ea typeface="Calibri"/>
                <a:cs typeface="Times New Roman"/>
              </a:rPr>
              <a:t>| Cholera cases: 5,635</a:t>
            </a:r>
            <a:r>
              <a:rPr lang="en-US" sz="1200" b="1" dirty="0" smtClean="0">
                <a:latin typeface="Cambria" panose="02040503050406030204" pitchFamily="18" charset="0"/>
                <a:ea typeface="Calibri"/>
                <a:cs typeface="Times New Roman"/>
              </a:rPr>
              <a:t>  </a:t>
            </a:r>
            <a:r>
              <a:rPr lang="en-US" sz="1200" b="1" dirty="0" smtClean="0">
                <a:solidFill>
                  <a:srgbClr val="FF0000"/>
                </a:solidFill>
                <a:latin typeface="Cambria" panose="02040503050406030204" pitchFamily="18" charset="0"/>
                <a:ea typeface="Calibri"/>
                <a:cs typeface="Times New Roman"/>
              </a:rPr>
              <a:t>Deaths</a:t>
            </a:r>
            <a:r>
              <a:rPr lang="en-US" sz="1200" b="1" dirty="0" smtClean="0">
                <a:latin typeface="Cambria" panose="02040503050406030204" pitchFamily="18" charset="0"/>
                <a:ea typeface="Calibri"/>
                <a:cs typeface="Times New Roman"/>
              </a:rPr>
              <a:t>: 111,   </a:t>
            </a:r>
            <a:r>
              <a:rPr lang="en-US" sz="1200" b="1" dirty="0" smtClean="0">
                <a:solidFill>
                  <a:srgbClr val="FF0000"/>
                </a:solidFill>
                <a:latin typeface="Cambria" panose="02040503050406030204" pitchFamily="18" charset="0"/>
                <a:ea typeface="Calibri"/>
                <a:cs typeface="Times New Roman"/>
              </a:rPr>
              <a:t>CFR</a:t>
            </a:r>
            <a:r>
              <a:rPr lang="en-US" sz="1200" b="1" dirty="0" smtClean="0">
                <a:latin typeface="Cambria" panose="02040503050406030204" pitchFamily="18" charset="0"/>
                <a:ea typeface="Calibri"/>
                <a:cs typeface="Times New Roman"/>
              </a:rPr>
              <a:t>: </a:t>
            </a:r>
            <a:r>
              <a:rPr lang="en-US" sz="1200" b="1" dirty="0">
                <a:latin typeface="Cambria" panose="02040503050406030204" pitchFamily="18" charset="0"/>
                <a:ea typeface="Calibri"/>
                <a:cs typeface="Times New Roman"/>
              </a:rPr>
              <a:t> 2</a:t>
            </a:r>
            <a:r>
              <a:rPr lang="en-US" sz="1200" b="1" dirty="0" smtClean="0">
                <a:latin typeface="Cambria" panose="02040503050406030204" pitchFamily="18" charset="0"/>
                <a:ea typeface="Calibri"/>
                <a:cs typeface="Times New Roman"/>
              </a:rPr>
              <a:t>% [Country-wide] – 91% cases from Lusaka</a:t>
            </a:r>
            <a:endParaRPr lang="en-US" sz="1200" b="1" dirty="0">
              <a:solidFill>
                <a:srgbClr val="FF0000"/>
              </a:solidFill>
              <a:latin typeface="Cambria" panose="02040503050406030204" pitchFamily="18" charset="0"/>
              <a:ea typeface="Calibri"/>
              <a:cs typeface="Times New Roman"/>
            </a:endParaRPr>
          </a:p>
        </p:txBody>
      </p:sp>
      <p:sp>
        <p:nvSpPr>
          <p:cNvPr id="18" name="Text Box 6"/>
          <p:cNvSpPr txBox="1">
            <a:spLocks noChangeArrowheads="1"/>
          </p:cNvSpPr>
          <p:nvPr/>
        </p:nvSpPr>
        <p:spPr bwMode="auto">
          <a:xfrm>
            <a:off x="7813079" y="886550"/>
            <a:ext cx="4176464" cy="513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just" fontAlgn="base">
              <a:lnSpc>
                <a:spcPct val="150000"/>
              </a:lnSpc>
              <a:spcBef>
                <a:spcPct val="0"/>
              </a:spcBef>
              <a:spcAft>
                <a:spcPts val="200"/>
              </a:spcAft>
            </a:pPr>
            <a:r>
              <a:rPr lang="en-US" altLang="fr-FR" sz="1100" b="1" dirty="0">
                <a:solidFill>
                  <a:srgbClr val="0070C0"/>
                </a:solidFill>
                <a:latin typeface="Cambria" panose="02040503050406030204" pitchFamily="18" charset="0"/>
                <a:cs typeface="Arial" pitchFamily="34" charset="0"/>
              </a:rPr>
              <a:t>Public health </a:t>
            </a:r>
            <a:r>
              <a:rPr lang="en-US" altLang="fr-FR" sz="1100" b="1" dirty="0" smtClean="0">
                <a:solidFill>
                  <a:srgbClr val="0070C0"/>
                </a:solidFill>
                <a:latin typeface="Cambria" panose="02040503050406030204" pitchFamily="18" charset="0"/>
                <a:cs typeface="Arial" pitchFamily="34" charset="0"/>
              </a:rPr>
              <a:t>response / Interventions</a:t>
            </a:r>
            <a:endParaRPr lang="en-US" altLang="fr-FR" sz="1100" b="1" dirty="0">
              <a:solidFill>
                <a:srgbClr val="0070C0"/>
              </a:solidFill>
              <a:latin typeface="Cambria" panose="02040503050406030204" pitchFamily="18" charset="0"/>
              <a:cs typeface="Arial" pitchFamily="34" charset="0"/>
            </a:endParaRPr>
          </a:p>
          <a:p>
            <a:pPr marL="171450" indent="-171450">
              <a:buFont typeface="Wingdings" panose="05000000000000000000" pitchFamily="2" charset="2"/>
              <a:buChar char="§"/>
            </a:pPr>
            <a:r>
              <a:rPr lang="en-US" sz="1100" dirty="0" smtClean="0">
                <a:latin typeface="Cambria" panose="02040503050406030204" pitchFamily="18" charset="0"/>
              </a:rPr>
              <a:t>Substantial  WCO  Epidemiologist recruited and is on the ground</a:t>
            </a:r>
          </a:p>
          <a:p>
            <a:pPr marL="171450" indent="-171450">
              <a:buFont typeface="Wingdings" panose="05000000000000000000" pitchFamily="2" charset="2"/>
              <a:buChar char="§"/>
            </a:pPr>
            <a:r>
              <a:rPr lang="en-US" sz="1100" dirty="0" smtClean="0">
                <a:latin typeface="Cambria" panose="02040503050406030204" pitchFamily="18" charset="0"/>
              </a:rPr>
              <a:t>Strong political will, with Minister of Health chairing multisectoral meeting to coordinate outbreak response, Gov’t  drawing resources from treasury</a:t>
            </a:r>
          </a:p>
          <a:p>
            <a:pPr marL="171450" indent="-171450">
              <a:buFont typeface="Wingdings" panose="05000000000000000000" pitchFamily="2" charset="2"/>
              <a:buChar char="§"/>
            </a:pPr>
            <a:r>
              <a:rPr lang="en-GB" sz="1100" dirty="0" smtClean="0"/>
              <a:t>National epidemic preparedness, prevention, control and  committee meeting weekly and coordinating partner efforts</a:t>
            </a:r>
          </a:p>
          <a:p>
            <a:pPr marL="171450" indent="-171450">
              <a:buFont typeface="Wingdings" panose="05000000000000000000" pitchFamily="2" charset="2"/>
              <a:buChar char="§"/>
            </a:pPr>
            <a:r>
              <a:rPr lang="en-GB" sz="1100" dirty="0" smtClean="0"/>
              <a:t>WHO and other partners supporting ongoing epidemiological and laboratory surveillance in the affected areas</a:t>
            </a:r>
          </a:p>
          <a:p>
            <a:pPr marL="171450" indent="-171450">
              <a:buFont typeface="Wingdings" panose="05000000000000000000" pitchFamily="2" charset="2"/>
              <a:buChar char="§"/>
            </a:pPr>
            <a:r>
              <a:rPr lang="en-GB" sz="1100" dirty="0" smtClean="0"/>
              <a:t>Case identification , referral to treatment centres, IPC  and case management on going</a:t>
            </a:r>
          </a:p>
          <a:p>
            <a:pPr marL="171450" indent="-171450">
              <a:buFont typeface="Wingdings" panose="05000000000000000000" pitchFamily="2" charset="2"/>
              <a:buChar char="§"/>
            </a:pPr>
            <a:r>
              <a:rPr lang="en-GB" sz="1100" dirty="0" smtClean="0"/>
              <a:t>Other partners supporting environmental and WASH interventions</a:t>
            </a:r>
          </a:p>
          <a:p>
            <a:pPr marL="171450" indent="-171450">
              <a:buFont typeface="Wingdings" panose="05000000000000000000" pitchFamily="2" charset="2"/>
              <a:buChar char="§"/>
            </a:pPr>
            <a:r>
              <a:rPr lang="en-US" sz="1100" dirty="0" smtClean="0"/>
              <a:t>WHO supporting OCV campaigns: First round OCV </a:t>
            </a:r>
            <a:r>
              <a:rPr lang="en-US" sz="1100" dirty="0"/>
              <a:t>campaign </a:t>
            </a:r>
            <a:r>
              <a:rPr lang="en-US" sz="1100" dirty="0" smtClean="0"/>
              <a:t>conducted on 10</a:t>
            </a:r>
            <a:r>
              <a:rPr lang="en-US" sz="1100" baseline="30000" dirty="0" smtClean="0"/>
              <a:t>th</a:t>
            </a:r>
            <a:r>
              <a:rPr lang="en-US" sz="1100" dirty="0" smtClean="0"/>
              <a:t> Jan with coverage of 109% (1,317,925 people vaccinated)</a:t>
            </a:r>
          </a:p>
          <a:p>
            <a:pPr marL="171450" indent="-171450">
              <a:buFont typeface="Wingdings" panose="05000000000000000000" pitchFamily="2" charset="2"/>
              <a:buChar char="§"/>
            </a:pPr>
            <a:r>
              <a:rPr lang="en-US" sz="1100" dirty="0" smtClean="0"/>
              <a:t>The </a:t>
            </a:r>
            <a:r>
              <a:rPr lang="en-US" sz="1100" dirty="0"/>
              <a:t>second round </a:t>
            </a:r>
            <a:r>
              <a:rPr lang="en-US" sz="1100" dirty="0" smtClean="0"/>
              <a:t>conducted from  05</a:t>
            </a:r>
            <a:r>
              <a:rPr lang="en-US" sz="1100" baseline="30000" dirty="0" smtClean="0"/>
              <a:t>th</a:t>
            </a:r>
            <a:r>
              <a:rPr lang="en-US" sz="1100" dirty="0" smtClean="0"/>
              <a:t>  </a:t>
            </a:r>
            <a:r>
              <a:rPr lang="en-US" sz="1100" dirty="0"/>
              <a:t>to  </a:t>
            </a:r>
            <a:r>
              <a:rPr lang="en-US" sz="1100" dirty="0" smtClean="0"/>
              <a:t>14th Feb 2018.</a:t>
            </a:r>
          </a:p>
          <a:p>
            <a:pPr marL="171450" indent="-171450">
              <a:buFont typeface="Wingdings" panose="05000000000000000000" pitchFamily="2" charset="2"/>
              <a:buChar char="§"/>
            </a:pPr>
            <a:r>
              <a:rPr lang="en-US" sz="1100" dirty="0" smtClean="0">
                <a:latin typeface="Cambria" panose="02040503050406030204" pitchFamily="18" charset="0"/>
              </a:rPr>
              <a:t>WCO providing advocacy for an inter-</a:t>
            </a:r>
            <a:r>
              <a:rPr lang="en-US" sz="1100" dirty="0" err="1" smtClean="0">
                <a:latin typeface="Cambria" panose="02040503050406030204" pitchFamily="18" charset="0"/>
              </a:rPr>
              <a:t>miniterial</a:t>
            </a:r>
            <a:r>
              <a:rPr lang="en-US" sz="1100" dirty="0" smtClean="0">
                <a:latin typeface="Cambria" panose="02040503050406030204" pitchFamily="18" charset="0"/>
              </a:rPr>
              <a:t> committee meeting</a:t>
            </a:r>
          </a:p>
          <a:p>
            <a:pPr marL="171450" indent="-171450">
              <a:buFont typeface="Wingdings" panose="05000000000000000000" pitchFamily="2" charset="2"/>
              <a:buChar char="§"/>
            </a:pPr>
            <a:endParaRPr lang="en-US" sz="1100" dirty="0">
              <a:latin typeface="Cambria" panose="02040503050406030204" pitchFamily="18" charset="0"/>
            </a:endParaRPr>
          </a:p>
          <a:p>
            <a:pPr>
              <a:lnSpc>
                <a:spcPct val="150000"/>
              </a:lnSpc>
            </a:pPr>
            <a:endParaRPr lang="en-US" sz="1100" dirty="0">
              <a:latin typeface="Cambria" panose="02040503050406030204" pitchFamily="18" charset="0"/>
            </a:endParaRPr>
          </a:p>
          <a:p>
            <a:pPr marL="171450" indent="-171450" algn="just" fontAlgn="base">
              <a:lnSpc>
                <a:spcPct val="150000"/>
              </a:lnSpc>
              <a:spcBef>
                <a:spcPct val="0"/>
              </a:spcBef>
              <a:spcAft>
                <a:spcPts val="200"/>
              </a:spcAft>
              <a:buFont typeface="Wingdings" panose="05000000000000000000" pitchFamily="2" charset="2"/>
              <a:buChar char="§"/>
            </a:pPr>
            <a:endParaRPr lang="en-US" altLang="fr-FR" sz="1100" dirty="0" smtClean="0">
              <a:latin typeface="Cambria" panose="02040503050406030204" pitchFamily="18" charset="0"/>
              <a:cs typeface="Arial" panose="020B0604020202020204" pitchFamily="34" charset="0"/>
            </a:endParaRPr>
          </a:p>
        </p:txBody>
      </p:sp>
      <p:sp>
        <p:nvSpPr>
          <p:cNvPr id="20" name="Text Box 8"/>
          <p:cNvSpPr txBox="1">
            <a:spLocks noChangeArrowheads="1"/>
          </p:cNvSpPr>
          <p:nvPr/>
        </p:nvSpPr>
        <p:spPr bwMode="auto">
          <a:xfrm>
            <a:off x="7957095" y="4090954"/>
            <a:ext cx="4032448" cy="598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gn="just" fontAlgn="base">
              <a:spcBef>
                <a:spcPct val="0"/>
              </a:spcBef>
              <a:spcAft>
                <a:spcPts val="200"/>
              </a:spcAft>
              <a:buSzPts val="1000"/>
            </a:pPr>
            <a:r>
              <a:rPr lang="en-US" altLang="fr-FR" sz="1100" b="1" dirty="0" smtClean="0">
                <a:solidFill>
                  <a:srgbClr val="0070C0"/>
                </a:solidFill>
                <a:latin typeface="Cambria" panose="02040503050406030204" pitchFamily="18" charset="0"/>
                <a:cs typeface="Arial" pitchFamily="34" charset="0"/>
              </a:rPr>
              <a:t>Operational </a:t>
            </a:r>
            <a:r>
              <a:rPr lang="en-US" altLang="fr-FR" sz="1100" b="1" dirty="0">
                <a:solidFill>
                  <a:srgbClr val="0070C0"/>
                </a:solidFill>
                <a:latin typeface="Cambria" panose="02040503050406030204" pitchFamily="18" charset="0"/>
                <a:cs typeface="Arial" pitchFamily="34" charset="0"/>
              </a:rPr>
              <a:t>challenge and gaps</a:t>
            </a:r>
          </a:p>
          <a:p>
            <a:pPr marL="171450" indent="-171450" algn="just" fontAlgn="base">
              <a:spcBef>
                <a:spcPct val="0"/>
              </a:spcBef>
              <a:spcAft>
                <a:spcPts val="200"/>
              </a:spcAft>
              <a:buSzPts val="1000"/>
              <a:buFont typeface="Wingdings" panose="05000000000000000000" pitchFamily="2" charset="2"/>
              <a:buChar char="§"/>
            </a:pPr>
            <a:r>
              <a:rPr lang="en-US" sz="1100" dirty="0" smtClean="0"/>
              <a:t>Challenges with Garbage management, water delivery by bowser and blockage of trenches give the heavy rainfall</a:t>
            </a:r>
          </a:p>
          <a:p>
            <a:pPr algn="just" fontAlgn="base">
              <a:spcBef>
                <a:spcPct val="0"/>
              </a:spcBef>
              <a:spcAft>
                <a:spcPts val="200"/>
              </a:spcAft>
              <a:buSzPts val="1000"/>
            </a:pPr>
            <a:endParaRPr lang="en-US" sz="1100" dirty="0" smtClean="0">
              <a:latin typeface="Cambria" panose="02040503050406030204" pitchFamily="18" charset="0"/>
            </a:endParaRPr>
          </a:p>
        </p:txBody>
      </p:sp>
      <p:sp>
        <p:nvSpPr>
          <p:cNvPr id="22" name="Text Box 10"/>
          <p:cNvSpPr txBox="1">
            <a:spLocks noChangeArrowheads="1"/>
          </p:cNvSpPr>
          <p:nvPr/>
        </p:nvSpPr>
        <p:spPr bwMode="auto">
          <a:xfrm>
            <a:off x="108223" y="932499"/>
            <a:ext cx="4824536" cy="3120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nSpc>
                <a:spcPct val="150000"/>
              </a:lnSpc>
            </a:pPr>
            <a:r>
              <a:rPr lang="fr-FR" altLang="fr-FR" sz="1100" b="1" dirty="0">
                <a:solidFill>
                  <a:srgbClr val="0070C0"/>
                </a:solidFill>
                <a:latin typeface="Cambria" panose="02040503050406030204" pitchFamily="18" charset="0"/>
                <a:cs typeface="Arial" pitchFamily="34" charset="0"/>
              </a:rPr>
              <a:t>Situation update </a:t>
            </a:r>
            <a:endParaRPr lang="fr-FR" altLang="fr-FR" sz="1100" dirty="0">
              <a:solidFill>
                <a:srgbClr val="0070C0"/>
              </a:solidFill>
              <a:latin typeface="Cambria" panose="02040503050406030204" pitchFamily="18" charset="0"/>
              <a:cs typeface="Arial" pitchFamily="34" charset="0"/>
            </a:endParaRPr>
          </a:p>
          <a:p>
            <a:pPr marL="171450" indent="-171450" algn="just">
              <a:buFont typeface="Wingdings" panose="05000000000000000000" pitchFamily="2" charset="2"/>
              <a:buChar char="§"/>
            </a:pPr>
            <a:r>
              <a:rPr lang="en-GB" sz="1100" dirty="0"/>
              <a:t>Outbreak started on </a:t>
            </a:r>
            <a:r>
              <a:rPr lang="en-GB" sz="1100" dirty="0" smtClean="0"/>
              <a:t>6</a:t>
            </a:r>
            <a:r>
              <a:rPr lang="en-GB" sz="1100" baseline="30000" dirty="0" smtClean="0"/>
              <a:t>th</a:t>
            </a:r>
            <a:r>
              <a:rPr lang="en-GB" sz="1100" dirty="0" smtClean="0"/>
              <a:t> October 2017 </a:t>
            </a:r>
            <a:r>
              <a:rPr lang="en-GB" sz="1100" dirty="0"/>
              <a:t>in </a:t>
            </a:r>
            <a:r>
              <a:rPr lang="en-GB" sz="1100" dirty="0" err="1" smtClean="0"/>
              <a:t>Mazyopa</a:t>
            </a:r>
            <a:r>
              <a:rPr lang="en-GB" sz="1100" dirty="0" smtClean="0"/>
              <a:t> area in </a:t>
            </a:r>
            <a:r>
              <a:rPr lang="en-GB" sz="1100" dirty="0" err="1" smtClean="0"/>
              <a:t>Chipata</a:t>
            </a:r>
            <a:r>
              <a:rPr lang="en-GB" sz="1100" dirty="0" smtClean="0"/>
              <a:t> district</a:t>
            </a:r>
            <a:endParaRPr lang="en-GB" sz="1100" dirty="0"/>
          </a:p>
          <a:p>
            <a:pPr marL="171450" indent="-171450" algn="just">
              <a:buFont typeface="Wingdings" panose="05000000000000000000" pitchFamily="2" charset="2"/>
              <a:buChar char="§"/>
            </a:pPr>
            <a:r>
              <a:rPr lang="en-US" sz="1100" dirty="0" smtClean="0">
                <a:latin typeface="+mj-lt"/>
              </a:rPr>
              <a:t>Nation-wide, a total  </a:t>
            </a:r>
            <a:r>
              <a:rPr lang="en-US" sz="1100" dirty="0">
                <a:latin typeface="+mj-lt"/>
              </a:rPr>
              <a:t>of </a:t>
            </a:r>
            <a:r>
              <a:rPr lang="en-US" sz="1100" b="1" dirty="0" smtClean="0">
                <a:latin typeface="+mj-lt"/>
              </a:rPr>
              <a:t>5,635</a:t>
            </a:r>
            <a:r>
              <a:rPr lang="en-US" sz="1100" dirty="0" smtClean="0">
                <a:latin typeface="+mj-lt"/>
              </a:rPr>
              <a:t> cases </a:t>
            </a:r>
            <a:r>
              <a:rPr lang="en-US" sz="1100" dirty="0">
                <a:latin typeface="+mj-lt"/>
              </a:rPr>
              <a:t>with </a:t>
            </a:r>
            <a:r>
              <a:rPr lang="en-US" sz="1100" b="1" dirty="0" smtClean="0">
                <a:latin typeface="+mj-lt"/>
              </a:rPr>
              <a:t>111  </a:t>
            </a:r>
            <a:r>
              <a:rPr lang="en-US" sz="1100" dirty="0" smtClean="0">
                <a:latin typeface="+mj-lt"/>
              </a:rPr>
              <a:t>deaths with CFR of 2 % reported  as </a:t>
            </a:r>
            <a:r>
              <a:rPr lang="en-US" sz="1100" dirty="0">
                <a:latin typeface="+mj-lt"/>
              </a:rPr>
              <a:t>at </a:t>
            </a:r>
            <a:r>
              <a:rPr lang="en-US" sz="1100" dirty="0" smtClean="0">
                <a:latin typeface="+mj-lt"/>
              </a:rPr>
              <a:t>11 April 2018 with Lusaka reporting most of the cases – 91% of the total cases (5,107 cases, 94 deaths , CFR =1.8%)</a:t>
            </a:r>
          </a:p>
          <a:p>
            <a:pPr marL="171450" indent="-171450" algn="just">
              <a:buFont typeface="Wingdings" panose="05000000000000000000" pitchFamily="2" charset="2"/>
              <a:buChar char="§"/>
            </a:pPr>
            <a:r>
              <a:rPr lang="en-US" sz="1100" dirty="0" smtClean="0">
                <a:latin typeface="+mj-lt"/>
              </a:rPr>
              <a:t>Most affected areas in Lusaka are from: </a:t>
            </a:r>
            <a:r>
              <a:rPr lang="en-GB" sz="1100" dirty="0" err="1" smtClean="0"/>
              <a:t>Kanyama</a:t>
            </a:r>
            <a:r>
              <a:rPr lang="en-GB" sz="1100" dirty="0" smtClean="0"/>
              <a:t>, </a:t>
            </a:r>
            <a:r>
              <a:rPr lang="en-GB" sz="1100" dirty="0" err="1" smtClean="0"/>
              <a:t>Chipata</a:t>
            </a:r>
            <a:r>
              <a:rPr lang="en-GB" sz="1100" dirty="0" smtClean="0"/>
              <a:t>, </a:t>
            </a:r>
            <a:r>
              <a:rPr lang="en-GB" sz="1100" dirty="0" err="1" smtClean="0"/>
              <a:t>Matero</a:t>
            </a:r>
            <a:r>
              <a:rPr lang="en-GB" sz="1100" dirty="0" smtClean="0"/>
              <a:t>, </a:t>
            </a:r>
            <a:r>
              <a:rPr lang="en-GB" sz="1100" dirty="0" err="1" smtClean="0"/>
              <a:t>Chawama</a:t>
            </a:r>
            <a:r>
              <a:rPr lang="en-GB" sz="1100" dirty="0" smtClean="0"/>
              <a:t>, </a:t>
            </a:r>
            <a:r>
              <a:rPr lang="en-GB" sz="1100" dirty="0" err="1" smtClean="0"/>
              <a:t>Bauleni</a:t>
            </a:r>
            <a:r>
              <a:rPr lang="en-GB" sz="1100" dirty="0" smtClean="0"/>
              <a:t>, </a:t>
            </a:r>
            <a:r>
              <a:rPr lang="en-GB" sz="1100" dirty="0" err="1" smtClean="0"/>
              <a:t>Chelstone</a:t>
            </a:r>
            <a:r>
              <a:rPr lang="en-GB" sz="1100" dirty="0" smtClean="0"/>
              <a:t>, and Heroes</a:t>
            </a:r>
          </a:p>
          <a:p>
            <a:pPr marL="171450" indent="-171450" algn="just">
              <a:buFont typeface="Wingdings" panose="05000000000000000000" pitchFamily="2" charset="2"/>
              <a:buChar char="§"/>
            </a:pPr>
            <a:r>
              <a:rPr lang="en-GB" sz="1100" dirty="0" smtClean="0"/>
              <a:t>32.7% of samples (357 / 1,091)  tested culture positive of Vibrio cholera 01 Ogawa</a:t>
            </a:r>
          </a:p>
          <a:p>
            <a:pPr marL="171450" indent="-171450" algn="just">
              <a:buFont typeface="Wingdings" panose="05000000000000000000" pitchFamily="2" charset="2"/>
              <a:buChar char="§"/>
            </a:pPr>
            <a:r>
              <a:rPr lang="en-GB" sz="1100" dirty="0" smtClean="0"/>
              <a:t>Only </a:t>
            </a:r>
            <a:r>
              <a:rPr lang="en-GB" sz="1100" dirty="0"/>
              <a:t> </a:t>
            </a:r>
            <a:r>
              <a:rPr lang="en-GB" sz="1100" dirty="0" smtClean="0"/>
              <a:t>41  patients under treatment as of  11 April</a:t>
            </a:r>
          </a:p>
          <a:p>
            <a:pPr algn="just"/>
            <a:endParaRPr lang="en-GB" sz="1100" dirty="0" smtClean="0"/>
          </a:p>
          <a:p>
            <a:pPr algn="just"/>
            <a:r>
              <a:rPr lang="en-US" sz="1100" b="1" dirty="0" smtClean="0">
                <a:solidFill>
                  <a:schemeClr val="tx2">
                    <a:lumMod val="60000"/>
                    <a:lumOff val="40000"/>
                  </a:schemeClr>
                </a:solidFill>
                <a:latin typeface="+mj-lt"/>
              </a:rPr>
              <a:t>Trend</a:t>
            </a:r>
            <a:r>
              <a:rPr lang="en-US" sz="1100" dirty="0">
                <a:solidFill>
                  <a:srgbClr val="FF0000"/>
                </a:solidFill>
                <a:latin typeface="+mj-lt"/>
              </a:rPr>
              <a:t> </a:t>
            </a:r>
            <a:r>
              <a:rPr lang="en-US" sz="1100" dirty="0" smtClean="0">
                <a:solidFill>
                  <a:srgbClr val="FF0000"/>
                </a:solidFill>
                <a:latin typeface="+mj-lt"/>
              </a:rPr>
              <a:t>- </a:t>
            </a:r>
            <a:r>
              <a:rPr lang="en-US" sz="1100" dirty="0" smtClean="0">
                <a:latin typeface="+mj-lt"/>
              </a:rPr>
              <a:t>Number of cases  generally </a:t>
            </a:r>
            <a:r>
              <a:rPr lang="en-US" sz="1200" b="1" u="sng" dirty="0" smtClean="0">
                <a:solidFill>
                  <a:srgbClr val="FF0000"/>
                </a:solidFill>
                <a:latin typeface="+mj-lt"/>
              </a:rPr>
              <a:t>decreasing</a:t>
            </a:r>
            <a:r>
              <a:rPr lang="en-US" sz="1100" b="1" u="sng" dirty="0" smtClean="0">
                <a:solidFill>
                  <a:srgbClr val="00B050"/>
                </a:solidFill>
                <a:latin typeface="+mj-lt"/>
              </a:rPr>
              <a:t> </a:t>
            </a:r>
            <a:endParaRPr lang="en-US" sz="1100" dirty="0" smtClean="0">
              <a:latin typeface="+mj-lt"/>
            </a:endParaRPr>
          </a:p>
          <a:p>
            <a:pPr algn="just"/>
            <a:endParaRPr lang="en-US" sz="1100" dirty="0" smtClean="0">
              <a:latin typeface="+mj-lt"/>
            </a:endParaRPr>
          </a:p>
          <a:p>
            <a:pPr algn="just"/>
            <a:r>
              <a:rPr lang="en-US" sz="1100" b="1" dirty="0" smtClean="0">
                <a:solidFill>
                  <a:srgbClr val="0070C0"/>
                </a:solidFill>
                <a:latin typeface="+mj-lt"/>
              </a:rPr>
              <a:t>Factors fueling more cases include</a:t>
            </a:r>
            <a:r>
              <a:rPr lang="en-US" sz="1100" dirty="0" smtClean="0">
                <a:latin typeface="+mj-lt"/>
              </a:rPr>
              <a:t>: </a:t>
            </a:r>
          </a:p>
          <a:p>
            <a:pPr algn="just"/>
            <a:r>
              <a:rPr lang="en-US" sz="1100" dirty="0" smtClean="0">
                <a:latin typeface="+mj-lt"/>
              </a:rPr>
              <a:t>Heavy Rainfall, flooding, Water shortage due to repair works and , poor waste management; poor hygienic practices</a:t>
            </a:r>
          </a:p>
          <a:p>
            <a:pPr algn="just"/>
            <a:endParaRPr lang="en-US" sz="1100" dirty="0" smtClean="0">
              <a:solidFill>
                <a:srgbClr val="FF0000"/>
              </a:solidFill>
              <a:latin typeface="+mj-lt"/>
            </a:endParaRPr>
          </a:p>
          <a:p>
            <a:pPr algn="just">
              <a:lnSpc>
                <a:spcPct val="150000"/>
              </a:lnSpc>
            </a:pPr>
            <a:endParaRPr lang="en-GB" sz="1100" b="1" dirty="0" smtClean="0"/>
          </a:p>
          <a:p>
            <a:pPr marL="171450" indent="-171450" algn="just">
              <a:lnSpc>
                <a:spcPct val="150000"/>
              </a:lnSpc>
              <a:buFont typeface="Wingdings" panose="05000000000000000000" pitchFamily="2" charset="2"/>
              <a:buChar char="§"/>
            </a:pPr>
            <a:endParaRPr lang="en-US" sz="1100" dirty="0">
              <a:solidFill>
                <a:srgbClr val="FF0000"/>
              </a:solidFill>
              <a:latin typeface="+mj-lt"/>
            </a:endParaRPr>
          </a:p>
          <a:p>
            <a:pPr algn="just">
              <a:lnSpc>
                <a:spcPct val="150000"/>
              </a:lnSpc>
            </a:pPr>
            <a:endParaRPr lang="en-US" altLang="fr-FR" sz="1100" dirty="0">
              <a:latin typeface="+mj-lt"/>
            </a:endParaRPr>
          </a:p>
        </p:txBody>
      </p:sp>
      <p:sp>
        <p:nvSpPr>
          <p:cNvPr id="24" name="Text Box 13"/>
          <p:cNvSpPr txBox="1">
            <a:spLocks noChangeArrowheads="1"/>
          </p:cNvSpPr>
          <p:nvPr/>
        </p:nvSpPr>
        <p:spPr bwMode="auto">
          <a:xfrm>
            <a:off x="7957095" y="5085184"/>
            <a:ext cx="4032448" cy="720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algn="just" fontAlgn="base">
              <a:spcBef>
                <a:spcPct val="0"/>
              </a:spcBef>
              <a:spcAft>
                <a:spcPts val="200"/>
              </a:spcAft>
              <a:buSzPts val="1000"/>
              <a:buFont typeface="Symbol" pitchFamily="18" charset="2"/>
              <a:buChar char="·"/>
              <a:defRPr sz="1100">
                <a:latin typeface="Arial" panose="020B0604020202020204" pitchFamily="34" charset="0"/>
                <a:cs typeface="Arial" panose="020B0604020202020204" pitchFamily="34" charset="0"/>
              </a:defRPr>
            </a:lvl1pPr>
          </a:lstStyle>
          <a:p>
            <a:pPr>
              <a:buNone/>
            </a:pPr>
            <a:r>
              <a:rPr lang="en-US" altLang="fr-FR" b="1" dirty="0" smtClean="0">
                <a:solidFill>
                  <a:srgbClr val="0070C0"/>
                </a:solidFill>
                <a:latin typeface="Cambria" panose="02040503050406030204" pitchFamily="18" charset="0"/>
              </a:rPr>
              <a:t>Recommendation</a:t>
            </a:r>
            <a:r>
              <a:rPr lang="fr-FR" altLang="fr-FR" b="1" dirty="0" smtClean="0">
                <a:solidFill>
                  <a:srgbClr val="0070C0"/>
                </a:solidFill>
                <a:latin typeface="Cambria" panose="02040503050406030204" pitchFamily="18" charset="0"/>
              </a:rPr>
              <a:t> </a:t>
            </a:r>
            <a:r>
              <a:rPr lang="fr-FR" altLang="fr-FR" b="1" dirty="0">
                <a:solidFill>
                  <a:srgbClr val="0070C0"/>
                </a:solidFill>
                <a:latin typeface="Cambria" panose="02040503050406030204" pitchFamily="18" charset="0"/>
              </a:rPr>
              <a:t>for AFRO support</a:t>
            </a:r>
          </a:p>
          <a:p>
            <a:pPr marL="171450" indent="-171450">
              <a:buFont typeface="Wingdings" panose="05000000000000000000" pitchFamily="2" charset="2"/>
              <a:buChar char="§"/>
            </a:pPr>
            <a:r>
              <a:rPr lang="en-US" altLang="fr-FR" dirty="0" smtClean="0">
                <a:latin typeface="Cambria" panose="02040503050406030204" pitchFamily="18" charset="0"/>
              </a:rPr>
              <a:t>Grade Review – WCO to confirm date</a:t>
            </a:r>
          </a:p>
          <a:p>
            <a:pPr marL="171450" indent="-171450">
              <a:buFont typeface="Wingdings" panose="05000000000000000000" pitchFamily="2" charset="2"/>
              <a:buChar char="§"/>
            </a:pPr>
            <a:r>
              <a:rPr lang="en-US" altLang="fr-FR" dirty="0" smtClean="0">
                <a:latin typeface="Cambria" panose="02040503050406030204" pitchFamily="18" charset="0"/>
              </a:rPr>
              <a:t>Continue monitoring, and providing Technical and operation support </a:t>
            </a:r>
          </a:p>
          <a:p>
            <a:pPr>
              <a:buNone/>
            </a:pPr>
            <a:endParaRPr lang="en-US" dirty="0">
              <a:latin typeface="Cambria" panose="02040503050406030204" pitchFamily="18" charset="0"/>
            </a:endParaRPr>
          </a:p>
          <a:p>
            <a:endParaRPr lang="en-US" dirty="0">
              <a:latin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791" y="911788"/>
            <a:ext cx="2592288" cy="258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5" y="4090954"/>
            <a:ext cx="7833283" cy="240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71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
          <p:cNvSpPr txBox="1"/>
          <p:nvPr/>
        </p:nvSpPr>
        <p:spPr>
          <a:xfrm>
            <a:off x="-1" y="-41486"/>
            <a:ext cx="9613279" cy="6762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400" b="1" dirty="0" smtClean="0">
              <a:solidFill>
                <a:schemeClr val="bg1"/>
              </a:solidFill>
              <a:latin typeface="Cambria" panose="02040503050406030204" pitchFamily="18" charset="0"/>
              <a:ea typeface="Calibri"/>
              <a:cs typeface="Times New Roman"/>
            </a:endParaRPr>
          </a:p>
          <a:p>
            <a:r>
              <a:rPr lang="en-US" sz="2400" b="1" dirty="0" smtClean="0">
                <a:solidFill>
                  <a:schemeClr val="bg1"/>
                </a:solidFill>
                <a:latin typeface="+mj-lt"/>
                <a:ea typeface="Calibri"/>
                <a:cs typeface="Times New Roman"/>
              </a:rPr>
              <a:t>Malawi:  </a:t>
            </a:r>
            <a:r>
              <a:rPr lang="en-US" sz="2400" b="1" dirty="0" smtClean="0">
                <a:solidFill>
                  <a:schemeClr val="bg1"/>
                </a:solidFill>
                <a:ea typeface="Calibri"/>
                <a:cs typeface="Times New Roman"/>
              </a:rPr>
              <a:t>Cholera </a:t>
            </a:r>
            <a:r>
              <a:rPr lang="en-US" sz="2400" b="1" dirty="0">
                <a:solidFill>
                  <a:schemeClr val="bg1"/>
                </a:solidFill>
                <a:ea typeface="Calibri"/>
                <a:cs typeface="Times New Roman"/>
              </a:rPr>
              <a:t>outbreak   </a:t>
            </a:r>
            <a:r>
              <a:rPr lang="en-US" sz="2400" b="1" dirty="0">
                <a:solidFill>
                  <a:srgbClr val="FFFF00"/>
                </a:solidFill>
                <a:ea typeface="Calibri"/>
                <a:cs typeface="Times New Roman"/>
              </a:rPr>
              <a:t>Not Graded </a:t>
            </a:r>
            <a:r>
              <a:rPr lang="en-US" sz="2000" b="1" dirty="0" smtClean="0">
                <a:solidFill>
                  <a:srgbClr val="FFC000"/>
                </a:solidFill>
                <a:latin typeface="+mj-lt"/>
                <a:ea typeface="Calibri"/>
                <a:cs typeface="Times New Roman"/>
              </a:rPr>
              <a:t>|</a:t>
            </a:r>
            <a:r>
              <a:rPr lang="en-US" sz="2000" b="1" dirty="0" smtClean="0">
                <a:solidFill>
                  <a:schemeClr val="bg1"/>
                </a:solidFill>
                <a:latin typeface="+mj-lt"/>
                <a:ea typeface="Calibri"/>
                <a:cs typeface="Times New Roman"/>
              </a:rPr>
              <a:t> </a:t>
            </a:r>
            <a:r>
              <a:rPr lang="en-US" sz="2000" b="1" dirty="0">
                <a:solidFill>
                  <a:srgbClr val="FFC000"/>
                </a:solidFill>
                <a:latin typeface="+mj-lt"/>
                <a:ea typeface="Calibri"/>
                <a:cs typeface="Times New Roman"/>
              </a:rPr>
              <a:t>Situation as </a:t>
            </a:r>
            <a:r>
              <a:rPr lang="en-US" sz="2000" b="1" dirty="0" smtClean="0">
                <a:solidFill>
                  <a:srgbClr val="FFC000"/>
                </a:solidFill>
                <a:latin typeface="+mj-lt"/>
                <a:ea typeface="Calibri"/>
                <a:cs typeface="Times New Roman"/>
              </a:rPr>
              <a:t>of 23 April 2018 </a:t>
            </a:r>
            <a:r>
              <a:rPr lang="en-US" sz="2000" b="1" dirty="0" smtClean="0">
                <a:solidFill>
                  <a:schemeClr val="bg1"/>
                </a:solidFill>
                <a:latin typeface="+mj-lt"/>
                <a:ea typeface="Calibri"/>
                <a:cs typeface="Times New Roman"/>
              </a:rPr>
              <a:t>  </a:t>
            </a:r>
            <a:endParaRPr lang="fr-FR" sz="1200" dirty="0" smtClean="0">
              <a:solidFill>
                <a:schemeClr val="bg1"/>
              </a:solidFill>
              <a:effectLst/>
              <a:latin typeface="+mj-lt"/>
              <a:ea typeface="Calibri"/>
              <a:cs typeface="Times New Roman"/>
            </a:endParaRPr>
          </a:p>
          <a:p>
            <a:pPr>
              <a:spcAft>
                <a:spcPts val="0"/>
              </a:spcAft>
            </a:pPr>
            <a:r>
              <a:rPr lang="en-US" sz="1800" b="1" dirty="0" smtClean="0">
                <a:solidFill>
                  <a:schemeClr val="bg1"/>
                </a:solidFill>
                <a:effectLst/>
                <a:latin typeface="Cambria" panose="02040503050406030204" pitchFamily="18" charset="0"/>
                <a:ea typeface="Calibri"/>
                <a:cs typeface="Times New Roman"/>
              </a:rPr>
              <a:t>  </a:t>
            </a:r>
            <a:endParaRPr lang="fr-FR" sz="1100" dirty="0">
              <a:solidFill>
                <a:schemeClr val="bg1"/>
              </a:solidFill>
              <a:effectLst/>
              <a:latin typeface="Cambria" panose="02040503050406030204" pitchFamily="18" charset="0"/>
              <a:ea typeface="Calibri"/>
              <a:cs typeface="Times New Roman"/>
            </a:endParaRPr>
          </a:p>
          <a:p>
            <a:pPr>
              <a:spcAft>
                <a:spcPts val="0"/>
              </a:spcAft>
            </a:pPr>
            <a:r>
              <a:rPr lang="en-US" sz="1800" b="1" dirty="0">
                <a:solidFill>
                  <a:schemeClr val="bg1"/>
                </a:solidFill>
                <a:effectLst/>
                <a:latin typeface="Cambria" panose="02040503050406030204" pitchFamily="18" charset="0"/>
                <a:ea typeface="Calibri"/>
                <a:cs typeface="Times New Roman"/>
              </a:rPr>
              <a:t> </a:t>
            </a:r>
            <a:endParaRPr lang="fr-FR" sz="1100" dirty="0">
              <a:solidFill>
                <a:schemeClr val="bg1"/>
              </a:solidFill>
              <a:effectLst/>
              <a:latin typeface="Cambria" panose="02040503050406030204" pitchFamily="18" charset="0"/>
              <a:ea typeface="Calibri"/>
              <a:cs typeface="Times New Roman"/>
            </a:endParaRPr>
          </a:p>
        </p:txBody>
      </p:sp>
      <p:sp>
        <p:nvSpPr>
          <p:cNvPr id="15" name="TextBox 14"/>
          <p:cNvSpPr txBox="1"/>
          <p:nvPr/>
        </p:nvSpPr>
        <p:spPr>
          <a:xfrm>
            <a:off x="-20204" y="593944"/>
            <a:ext cx="1335917" cy="338554"/>
          </a:xfrm>
          <a:prstGeom prst="rect">
            <a:avLst/>
          </a:prstGeom>
          <a:noFill/>
        </p:spPr>
        <p:txBody>
          <a:bodyPr wrap="square" rtlCol="0">
            <a:spAutoFit/>
          </a:bodyPr>
          <a:lstStyle/>
          <a:p>
            <a:r>
              <a:rPr lang="fr-FR" sz="1600" b="1" dirty="0">
                <a:solidFill>
                  <a:schemeClr val="accent6">
                    <a:lumMod val="75000"/>
                  </a:schemeClr>
                </a:solidFill>
                <a:latin typeface="Cambria" panose="02040503050406030204" pitchFamily="18" charset="0"/>
                <a:ea typeface="Calibri"/>
                <a:cs typeface="Times New Roman"/>
              </a:rPr>
              <a:t>Key Figures</a:t>
            </a:r>
            <a:r>
              <a:rPr lang="fr-FR" sz="1600" dirty="0" smtClean="0">
                <a:solidFill>
                  <a:schemeClr val="accent6">
                    <a:lumMod val="75000"/>
                  </a:schemeClr>
                </a:solidFill>
                <a:latin typeface="Cambria" panose="02040503050406030204" pitchFamily="18" charset="0"/>
              </a:rPr>
              <a:t>: </a:t>
            </a:r>
            <a:endParaRPr lang="fr-FR" sz="1600" dirty="0">
              <a:solidFill>
                <a:schemeClr val="accent6">
                  <a:lumMod val="75000"/>
                </a:schemeClr>
              </a:solidFill>
              <a:latin typeface="Cambria" panose="02040503050406030204" pitchFamily="18" charset="0"/>
            </a:endParaRPr>
          </a:p>
        </p:txBody>
      </p:sp>
      <p:sp>
        <p:nvSpPr>
          <p:cNvPr id="17" name="TextBox 16"/>
          <p:cNvSpPr txBox="1"/>
          <p:nvPr/>
        </p:nvSpPr>
        <p:spPr>
          <a:xfrm>
            <a:off x="1244525" y="634789"/>
            <a:ext cx="10664552" cy="276999"/>
          </a:xfrm>
          <a:prstGeom prst="rect">
            <a:avLst/>
          </a:prstGeom>
          <a:noFill/>
          <a:ln>
            <a:solidFill>
              <a:srgbClr val="0070C0"/>
            </a:solidFill>
            <a:prstDash val="sysDot"/>
          </a:ln>
          <a:effectLst/>
        </p:spPr>
        <p:txBody>
          <a:bodyPr wrap="square" rtlCol="0">
            <a:spAutoFit/>
          </a:bodyPr>
          <a:lstStyle/>
          <a:p>
            <a:r>
              <a:rPr lang="en-US" sz="1200" b="1" dirty="0" smtClean="0">
                <a:solidFill>
                  <a:srgbClr val="0070C0"/>
                </a:solidFill>
                <a:latin typeface="Cambria" panose="02040503050406030204" pitchFamily="18" charset="0"/>
                <a:ea typeface="Calibri"/>
                <a:cs typeface="Times New Roman"/>
              </a:rPr>
              <a:t>Outbreak Onset: 24 Nov 2017 </a:t>
            </a:r>
            <a:r>
              <a:rPr lang="en-US" sz="1200" b="1" dirty="0" smtClean="0">
                <a:solidFill>
                  <a:schemeClr val="accent6">
                    <a:lumMod val="75000"/>
                  </a:schemeClr>
                </a:solidFill>
                <a:latin typeface="Cambria" panose="02040503050406030204" pitchFamily="18" charset="0"/>
                <a:ea typeface="Calibri"/>
                <a:cs typeface="Times New Roman"/>
              </a:rPr>
              <a:t>| Cholera cases: </a:t>
            </a:r>
            <a:r>
              <a:rPr lang="en-US" sz="1200" b="1" dirty="0">
                <a:latin typeface="Cambria" panose="02040503050406030204" pitchFamily="18" charset="0"/>
                <a:ea typeface="Calibri"/>
                <a:cs typeface="Times New Roman"/>
              </a:rPr>
              <a:t> </a:t>
            </a:r>
            <a:r>
              <a:rPr lang="en-US" sz="1200" b="1" dirty="0" smtClean="0">
                <a:latin typeface="Cambria" panose="02040503050406030204" pitchFamily="18" charset="0"/>
                <a:ea typeface="Calibri"/>
                <a:cs typeface="Times New Roman"/>
              </a:rPr>
              <a:t>918 </a:t>
            </a:r>
            <a:r>
              <a:rPr lang="en-US" sz="1200" b="1" dirty="0" smtClean="0">
                <a:solidFill>
                  <a:srgbClr val="FF0000"/>
                </a:solidFill>
                <a:latin typeface="Cambria" panose="02040503050406030204" pitchFamily="18" charset="0"/>
                <a:ea typeface="Calibri"/>
                <a:cs typeface="Times New Roman"/>
              </a:rPr>
              <a:t>Deaths</a:t>
            </a:r>
            <a:r>
              <a:rPr lang="en-US" sz="1200" b="1" dirty="0" smtClean="0">
                <a:latin typeface="Cambria" panose="02040503050406030204" pitchFamily="18" charset="0"/>
                <a:ea typeface="Calibri"/>
                <a:cs typeface="Times New Roman"/>
              </a:rPr>
              <a:t>: 30,   </a:t>
            </a:r>
            <a:r>
              <a:rPr lang="en-US" sz="1200" b="1" dirty="0" smtClean="0">
                <a:solidFill>
                  <a:srgbClr val="FF0000"/>
                </a:solidFill>
                <a:latin typeface="Cambria" panose="02040503050406030204" pitchFamily="18" charset="0"/>
                <a:ea typeface="Calibri"/>
                <a:cs typeface="Times New Roman"/>
              </a:rPr>
              <a:t>CFR</a:t>
            </a:r>
            <a:r>
              <a:rPr lang="en-US" sz="1200" b="1" dirty="0" smtClean="0">
                <a:latin typeface="Cambria" panose="02040503050406030204" pitchFamily="18" charset="0"/>
                <a:ea typeface="Calibri"/>
                <a:cs typeface="Times New Roman"/>
              </a:rPr>
              <a:t>: 3.3%</a:t>
            </a:r>
            <a:endParaRPr lang="en-US" sz="1200" b="1" dirty="0">
              <a:solidFill>
                <a:srgbClr val="FF0000"/>
              </a:solidFill>
              <a:latin typeface="Cambria" panose="02040503050406030204" pitchFamily="18" charset="0"/>
              <a:ea typeface="Calibri"/>
              <a:cs typeface="Times New Roman"/>
            </a:endParaRPr>
          </a:p>
        </p:txBody>
      </p:sp>
      <p:sp>
        <p:nvSpPr>
          <p:cNvPr id="18" name="Text Box 6"/>
          <p:cNvSpPr txBox="1">
            <a:spLocks noChangeArrowheads="1"/>
          </p:cNvSpPr>
          <p:nvPr/>
        </p:nvSpPr>
        <p:spPr bwMode="auto">
          <a:xfrm>
            <a:off x="7381031" y="886550"/>
            <a:ext cx="4608512" cy="513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just" fontAlgn="base">
              <a:lnSpc>
                <a:spcPct val="150000"/>
              </a:lnSpc>
              <a:spcBef>
                <a:spcPct val="0"/>
              </a:spcBef>
              <a:spcAft>
                <a:spcPts val="200"/>
              </a:spcAft>
            </a:pPr>
            <a:r>
              <a:rPr lang="en-US" altLang="fr-FR" sz="1100" b="1" dirty="0">
                <a:solidFill>
                  <a:srgbClr val="0070C0"/>
                </a:solidFill>
                <a:latin typeface="Cambria" panose="02040503050406030204" pitchFamily="18" charset="0"/>
                <a:cs typeface="Arial" pitchFamily="34" charset="0"/>
              </a:rPr>
              <a:t>Public health </a:t>
            </a:r>
            <a:r>
              <a:rPr lang="en-US" altLang="fr-FR" sz="1100" b="1" dirty="0" smtClean="0">
                <a:solidFill>
                  <a:srgbClr val="0070C0"/>
                </a:solidFill>
                <a:latin typeface="Cambria" panose="02040503050406030204" pitchFamily="18" charset="0"/>
                <a:cs typeface="Arial" pitchFamily="34" charset="0"/>
              </a:rPr>
              <a:t>response / Interventions</a:t>
            </a:r>
            <a:endParaRPr lang="en-US" altLang="fr-FR" sz="1100" b="1" dirty="0">
              <a:solidFill>
                <a:srgbClr val="0070C0"/>
              </a:solidFill>
              <a:latin typeface="Cambria" panose="02040503050406030204" pitchFamily="18" charset="0"/>
              <a:cs typeface="Arial" pitchFamily="34" charset="0"/>
            </a:endParaRPr>
          </a:p>
          <a:p>
            <a:pPr marL="171450" indent="-171450">
              <a:buFont typeface="Wingdings" panose="05000000000000000000" pitchFamily="2" charset="2"/>
              <a:buChar char="§"/>
            </a:pPr>
            <a:r>
              <a:rPr lang="en-US" sz="1100" dirty="0">
                <a:latin typeface="Cambria" panose="02040503050406030204" pitchFamily="18" charset="0"/>
              </a:rPr>
              <a:t>A multisectoral outbreak response team </a:t>
            </a:r>
            <a:r>
              <a:rPr lang="en-US" sz="1100" dirty="0" smtClean="0">
                <a:latin typeface="Cambria" panose="02040503050406030204" pitchFamily="18" charset="0"/>
              </a:rPr>
              <a:t>has been tasked </a:t>
            </a:r>
            <a:r>
              <a:rPr lang="en-US" sz="1100" dirty="0">
                <a:latin typeface="Cambria" panose="02040503050406030204" pitchFamily="18" charset="0"/>
              </a:rPr>
              <a:t>by the Minister of Health to coordinate the outbreak </a:t>
            </a:r>
            <a:r>
              <a:rPr lang="en-US" sz="1100" dirty="0" smtClean="0">
                <a:latin typeface="Cambria" panose="02040503050406030204" pitchFamily="18" charset="0"/>
              </a:rPr>
              <a:t>response</a:t>
            </a:r>
          </a:p>
          <a:p>
            <a:pPr marL="171450" indent="-171450">
              <a:buFont typeface="Wingdings" panose="05000000000000000000" pitchFamily="2" charset="2"/>
              <a:buChar char="§"/>
            </a:pPr>
            <a:r>
              <a:rPr lang="en-GB" sz="1100" dirty="0"/>
              <a:t>J</a:t>
            </a:r>
            <a:r>
              <a:rPr lang="en-GB" sz="1100" dirty="0" smtClean="0"/>
              <a:t>oint </a:t>
            </a:r>
            <a:r>
              <a:rPr lang="en-GB" sz="1100" dirty="0"/>
              <a:t>Health and WASH Cluster </a:t>
            </a:r>
            <a:r>
              <a:rPr lang="en-GB" sz="1100" dirty="0" smtClean="0"/>
              <a:t>coordination meeting regularly</a:t>
            </a:r>
          </a:p>
          <a:p>
            <a:pPr marL="171450" indent="-171450">
              <a:buFont typeface="Wingdings" panose="05000000000000000000" pitchFamily="2" charset="2"/>
              <a:buChar char="§"/>
            </a:pPr>
            <a:r>
              <a:rPr lang="en-GB" sz="1100" dirty="0" smtClean="0"/>
              <a:t>WHO and other partners supporting ongoing epidemiological and laboratory surveillance in the affected areas</a:t>
            </a:r>
          </a:p>
          <a:p>
            <a:pPr marL="171450" indent="-171450">
              <a:buFont typeface="Wingdings" panose="05000000000000000000" pitchFamily="2" charset="2"/>
              <a:buChar char="§"/>
            </a:pPr>
            <a:r>
              <a:rPr lang="en-GB" sz="1100" dirty="0" smtClean="0"/>
              <a:t>A number </a:t>
            </a:r>
            <a:r>
              <a:rPr lang="en-GB" sz="1100" dirty="0"/>
              <a:t>of partners are supporting Ministry of Health on Community engagement and social </a:t>
            </a:r>
            <a:r>
              <a:rPr lang="en-GB" sz="1100" dirty="0" smtClean="0"/>
              <a:t>mobilization including UNICEF and USAID</a:t>
            </a:r>
          </a:p>
          <a:p>
            <a:pPr marL="171450" indent="-171450">
              <a:buFont typeface="Wingdings" panose="05000000000000000000" pitchFamily="2" charset="2"/>
              <a:buChar char="§"/>
            </a:pPr>
            <a:r>
              <a:rPr lang="en-GB" sz="1100" dirty="0" smtClean="0"/>
              <a:t>Case identification , referral to treatment centres, IPC  and case management on going</a:t>
            </a:r>
          </a:p>
          <a:p>
            <a:pPr marL="171450" indent="-171450">
              <a:buFont typeface="Wingdings" panose="05000000000000000000" pitchFamily="2" charset="2"/>
              <a:buChar char="§"/>
            </a:pPr>
            <a:r>
              <a:rPr lang="en-GB" sz="1100" dirty="0" smtClean="0"/>
              <a:t>A number </a:t>
            </a:r>
            <a:r>
              <a:rPr lang="en-GB" sz="1100" dirty="0"/>
              <a:t>of partners have provided materials and </a:t>
            </a:r>
            <a:r>
              <a:rPr lang="en-GB" sz="1100" dirty="0" smtClean="0"/>
              <a:t>supplies: including  </a:t>
            </a:r>
            <a:r>
              <a:rPr lang="en-GB" sz="1100" dirty="0"/>
              <a:t>World Vision, UNICEF &amp; Red Cross, CH4L, United </a:t>
            </a:r>
            <a:r>
              <a:rPr lang="en-GB" sz="1100" dirty="0" smtClean="0"/>
              <a:t>Purpose </a:t>
            </a:r>
            <a:r>
              <a:rPr lang="en-GB" sz="1100" dirty="0" err="1" smtClean="0"/>
              <a:t>etc</a:t>
            </a:r>
            <a:endParaRPr lang="en-US" sz="1100" dirty="0" smtClean="0">
              <a:latin typeface="Cambria" panose="02040503050406030204" pitchFamily="18" charset="0"/>
            </a:endParaRPr>
          </a:p>
          <a:p>
            <a:pPr marL="171450" indent="-171450">
              <a:buFont typeface="Wingdings" panose="05000000000000000000" pitchFamily="2" charset="2"/>
              <a:buChar char="§"/>
            </a:pPr>
            <a:r>
              <a:rPr lang="en-US" sz="1100" dirty="0"/>
              <a:t>The first and second rounds were conducted from 19-23 February, 12-16 March 2018 respectively. Over 110,000 (102%) people were vaccinated in the first round and 98,018 (90%) received their second dose in the second </a:t>
            </a:r>
            <a:r>
              <a:rPr lang="en-US" sz="1100" dirty="0" smtClean="0"/>
              <a:t>round</a:t>
            </a:r>
          </a:p>
          <a:p>
            <a:pPr marL="171450" indent="-171450">
              <a:buFont typeface="Wingdings" panose="05000000000000000000" pitchFamily="2" charset="2"/>
              <a:buChar char="§"/>
            </a:pPr>
            <a:r>
              <a:rPr lang="en-US" sz="1100" dirty="0" smtClean="0">
                <a:latin typeface="Cambria" panose="02040503050406030204" pitchFamily="18" charset="0"/>
              </a:rPr>
              <a:t>In collaboration with GOARN, an international consultant has been deployed to support WCO efforts</a:t>
            </a:r>
            <a:endParaRPr lang="en-US" sz="1100" dirty="0">
              <a:latin typeface="Cambria" panose="02040503050406030204" pitchFamily="18" charset="0"/>
            </a:endParaRPr>
          </a:p>
          <a:p>
            <a:pPr marL="171450" indent="-171450" algn="just" fontAlgn="base">
              <a:lnSpc>
                <a:spcPct val="150000"/>
              </a:lnSpc>
              <a:spcBef>
                <a:spcPct val="0"/>
              </a:spcBef>
              <a:spcAft>
                <a:spcPts val="200"/>
              </a:spcAft>
              <a:buFont typeface="Wingdings" panose="05000000000000000000" pitchFamily="2" charset="2"/>
              <a:buChar char="§"/>
            </a:pPr>
            <a:endParaRPr lang="en-US" altLang="fr-FR" sz="1100" dirty="0" smtClean="0">
              <a:latin typeface="Cambria" panose="02040503050406030204" pitchFamily="18" charset="0"/>
              <a:cs typeface="Arial" panose="020B0604020202020204" pitchFamily="34" charset="0"/>
            </a:endParaRPr>
          </a:p>
        </p:txBody>
      </p:sp>
      <p:sp>
        <p:nvSpPr>
          <p:cNvPr id="20" name="Text Box 8"/>
          <p:cNvSpPr txBox="1">
            <a:spLocks noChangeArrowheads="1"/>
          </p:cNvSpPr>
          <p:nvPr/>
        </p:nvSpPr>
        <p:spPr bwMode="auto">
          <a:xfrm>
            <a:off x="7396401" y="4054889"/>
            <a:ext cx="4536504" cy="828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gn="just" fontAlgn="base">
              <a:spcBef>
                <a:spcPct val="0"/>
              </a:spcBef>
              <a:spcAft>
                <a:spcPts val="200"/>
              </a:spcAft>
              <a:buSzPts val="1000"/>
            </a:pPr>
            <a:r>
              <a:rPr lang="en-US" altLang="fr-FR" sz="1100" b="1" dirty="0" smtClean="0">
                <a:solidFill>
                  <a:srgbClr val="0070C0"/>
                </a:solidFill>
                <a:latin typeface="Cambria" panose="02040503050406030204" pitchFamily="18" charset="0"/>
                <a:cs typeface="Arial" pitchFamily="34" charset="0"/>
              </a:rPr>
              <a:t>Operational </a:t>
            </a:r>
            <a:r>
              <a:rPr lang="en-US" altLang="fr-FR" sz="1100" b="1" dirty="0">
                <a:solidFill>
                  <a:srgbClr val="0070C0"/>
                </a:solidFill>
                <a:latin typeface="Cambria" panose="02040503050406030204" pitchFamily="18" charset="0"/>
                <a:cs typeface="Arial" pitchFamily="34" charset="0"/>
              </a:rPr>
              <a:t>challenge and gaps</a:t>
            </a:r>
          </a:p>
          <a:p>
            <a:pPr marL="171450" indent="-171450" algn="just" fontAlgn="base">
              <a:spcBef>
                <a:spcPct val="0"/>
              </a:spcBef>
              <a:spcAft>
                <a:spcPts val="200"/>
              </a:spcAft>
              <a:buSzPts val="1000"/>
              <a:buFont typeface="Wingdings" panose="05000000000000000000" pitchFamily="2" charset="2"/>
              <a:buChar char="§"/>
            </a:pPr>
            <a:r>
              <a:rPr lang="en-US" sz="1100" dirty="0" smtClean="0"/>
              <a:t>National Funding gap of US$800.00 (Jan – March 2018) and</a:t>
            </a:r>
          </a:p>
          <a:p>
            <a:pPr marL="171450" indent="-171450" algn="just" fontAlgn="base">
              <a:spcBef>
                <a:spcPct val="0"/>
              </a:spcBef>
              <a:spcAft>
                <a:spcPts val="200"/>
              </a:spcAft>
              <a:buSzPts val="1000"/>
              <a:buFont typeface="Wingdings" panose="05000000000000000000" pitchFamily="2" charset="2"/>
              <a:buChar char="§"/>
            </a:pPr>
            <a:r>
              <a:rPr lang="en-US" sz="1100" dirty="0" smtClean="0"/>
              <a:t>Material resource gap  - supplies for preventive and curative services)</a:t>
            </a:r>
            <a:endParaRPr lang="en-US" sz="1100" dirty="0">
              <a:latin typeface="Cambria" panose="02040503050406030204" pitchFamily="18" charset="0"/>
            </a:endParaRPr>
          </a:p>
          <a:p>
            <a:pPr marL="171450" indent="-171450" algn="just" fontAlgn="base">
              <a:spcBef>
                <a:spcPct val="0"/>
              </a:spcBef>
              <a:spcAft>
                <a:spcPts val="200"/>
              </a:spcAft>
              <a:buSzPts val="1000"/>
              <a:buFont typeface="Wingdings" panose="05000000000000000000" pitchFamily="2" charset="2"/>
              <a:buChar char="§"/>
            </a:pPr>
            <a:r>
              <a:rPr lang="en-US" sz="1100" dirty="0" smtClean="0">
                <a:latin typeface="Cambria" panose="02040503050406030204" pitchFamily="18" charset="0"/>
              </a:rPr>
              <a:t>Training of Health workers  in use of RDT</a:t>
            </a:r>
            <a:endParaRPr lang="en-US" sz="1100" dirty="0" smtClean="0"/>
          </a:p>
        </p:txBody>
      </p:sp>
      <p:sp>
        <p:nvSpPr>
          <p:cNvPr id="22" name="Text Box 10"/>
          <p:cNvSpPr txBox="1">
            <a:spLocks noChangeArrowheads="1"/>
          </p:cNvSpPr>
          <p:nvPr/>
        </p:nvSpPr>
        <p:spPr bwMode="auto">
          <a:xfrm>
            <a:off x="108223" y="932500"/>
            <a:ext cx="4264888" cy="3360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nSpc>
                <a:spcPct val="150000"/>
              </a:lnSpc>
            </a:pPr>
            <a:r>
              <a:rPr lang="fr-FR" altLang="fr-FR" sz="1100" b="1" dirty="0">
                <a:solidFill>
                  <a:srgbClr val="0070C0"/>
                </a:solidFill>
                <a:latin typeface="Cambria" panose="02040503050406030204" pitchFamily="18" charset="0"/>
                <a:cs typeface="Arial" pitchFamily="34" charset="0"/>
              </a:rPr>
              <a:t>Situation update </a:t>
            </a:r>
            <a:endParaRPr lang="fr-FR" altLang="fr-FR" sz="1100" dirty="0">
              <a:solidFill>
                <a:srgbClr val="0070C0"/>
              </a:solidFill>
              <a:latin typeface="Cambria" panose="02040503050406030204" pitchFamily="18" charset="0"/>
              <a:cs typeface="Arial" pitchFamily="34" charset="0"/>
            </a:endParaRPr>
          </a:p>
          <a:p>
            <a:pPr marL="171450" indent="-171450" algn="just">
              <a:lnSpc>
                <a:spcPct val="150000"/>
              </a:lnSpc>
              <a:buFont typeface="Wingdings" panose="05000000000000000000" pitchFamily="2" charset="2"/>
              <a:buChar char="§"/>
            </a:pPr>
            <a:r>
              <a:rPr lang="en-GB" sz="1100" dirty="0"/>
              <a:t>Outbreak started on 24 November 2017 in </a:t>
            </a:r>
            <a:r>
              <a:rPr lang="en-GB" sz="1100" dirty="0" err="1"/>
              <a:t>Karonga</a:t>
            </a:r>
            <a:r>
              <a:rPr lang="en-GB" sz="1100" dirty="0"/>
              <a:t>, a district in the northern region which borders </a:t>
            </a:r>
            <a:r>
              <a:rPr lang="en-GB" sz="1100" dirty="0" err="1"/>
              <a:t>Kyela</a:t>
            </a:r>
            <a:r>
              <a:rPr lang="en-GB" sz="1100" dirty="0"/>
              <a:t> district in Tanzania</a:t>
            </a:r>
          </a:p>
          <a:p>
            <a:pPr marL="171450" indent="-171450" algn="just">
              <a:lnSpc>
                <a:spcPct val="150000"/>
              </a:lnSpc>
              <a:buFont typeface="Wingdings" panose="05000000000000000000" pitchFamily="2" charset="2"/>
              <a:buChar char="§"/>
            </a:pPr>
            <a:r>
              <a:rPr lang="en-GB" sz="1100" dirty="0"/>
              <a:t>Two index cases were Malawians business women who went to </a:t>
            </a:r>
            <a:r>
              <a:rPr lang="en-GB" sz="1100" dirty="0" err="1"/>
              <a:t>Kyela</a:t>
            </a:r>
            <a:r>
              <a:rPr lang="en-GB" sz="1100" dirty="0"/>
              <a:t> and developed </a:t>
            </a:r>
            <a:r>
              <a:rPr lang="en-GB" sz="1100" dirty="0" err="1"/>
              <a:t>diarrhea</a:t>
            </a:r>
            <a:r>
              <a:rPr lang="en-GB" sz="1100" dirty="0"/>
              <a:t> and vomiting on the way back home.</a:t>
            </a:r>
            <a:endParaRPr lang="en-US" sz="1100" dirty="0"/>
          </a:p>
          <a:p>
            <a:pPr marL="171450" indent="-171450" algn="just">
              <a:lnSpc>
                <a:spcPct val="150000"/>
              </a:lnSpc>
              <a:buFont typeface="Wingdings" panose="05000000000000000000" pitchFamily="2" charset="2"/>
              <a:buChar char="§"/>
            </a:pPr>
            <a:r>
              <a:rPr lang="en-US" sz="1100" dirty="0" smtClean="0">
                <a:latin typeface="+mj-lt"/>
              </a:rPr>
              <a:t>A total  </a:t>
            </a:r>
            <a:r>
              <a:rPr lang="en-US" sz="1100" dirty="0">
                <a:latin typeface="+mj-lt"/>
              </a:rPr>
              <a:t>of </a:t>
            </a:r>
            <a:r>
              <a:rPr lang="en-US" sz="1100" b="1" dirty="0" smtClean="0">
                <a:latin typeface="+mj-lt"/>
              </a:rPr>
              <a:t>918</a:t>
            </a:r>
            <a:r>
              <a:rPr lang="en-US" sz="1100" dirty="0" smtClean="0">
                <a:latin typeface="+mj-lt"/>
              </a:rPr>
              <a:t>  cases </a:t>
            </a:r>
            <a:r>
              <a:rPr lang="en-US" sz="1100" dirty="0">
                <a:latin typeface="+mj-lt"/>
              </a:rPr>
              <a:t>with </a:t>
            </a:r>
            <a:r>
              <a:rPr lang="en-US" sz="1100" b="1" dirty="0" smtClean="0">
                <a:latin typeface="+mj-lt"/>
              </a:rPr>
              <a:t>30 </a:t>
            </a:r>
            <a:r>
              <a:rPr lang="en-US" sz="1100" dirty="0" smtClean="0">
                <a:latin typeface="+mj-lt"/>
              </a:rPr>
              <a:t>deaths with CFR of 3.3 % reported  as </a:t>
            </a:r>
            <a:r>
              <a:rPr lang="en-US" sz="1100" dirty="0">
                <a:latin typeface="+mj-lt"/>
              </a:rPr>
              <a:t>at  </a:t>
            </a:r>
            <a:r>
              <a:rPr lang="en-US" sz="1100" dirty="0" smtClean="0">
                <a:latin typeface="+mj-lt"/>
              </a:rPr>
              <a:t>23 April  from 13 out of 29 Districts in the Country</a:t>
            </a:r>
          </a:p>
          <a:p>
            <a:pPr marL="171450" indent="-171450" algn="just">
              <a:lnSpc>
                <a:spcPct val="150000"/>
              </a:lnSpc>
              <a:buFont typeface="Wingdings" panose="05000000000000000000" pitchFamily="2" charset="2"/>
              <a:buChar char="§"/>
            </a:pPr>
            <a:r>
              <a:rPr lang="en-US" sz="1100" dirty="0" smtClean="0">
                <a:latin typeface="+mj-lt"/>
              </a:rPr>
              <a:t>Only 15 new cases and </a:t>
            </a:r>
            <a:r>
              <a:rPr lang="en-US" sz="1100" dirty="0">
                <a:latin typeface="+mj-lt"/>
              </a:rPr>
              <a:t> </a:t>
            </a:r>
            <a:r>
              <a:rPr lang="en-US" sz="1100" dirty="0" smtClean="0">
                <a:latin typeface="+mj-lt"/>
              </a:rPr>
              <a:t>00 deaths reported in week 16</a:t>
            </a:r>
          </a:p>
          <a:p>
            <a:pPr marL="171450" indent="-171450" algn="just">
              <a:lnSpc>
                <a:spcPct val="150000"/>
              </a:lnSpc>
              <a:buFont typeface="Wingdings" panose="05000000000000000000" pitchFamily="2" charset="2"/>
              <a:buChar char="§"/>
            </a:pPr>
            <a:r>
              <a:rPr lang="en-US" sz="1100" dirty="0" smtClean="0">
                <a:latin typeface="+mj-lt"/>
              </a:rPr>
              <a:t>Most affected region: </a:t>
            </a:r>
            <a:r>
              <a:rPr lang="en-GB" sz="1100" dirty="0" err="1"/>
              <a:t>Karonga</a:t>
            </a:r>
            <a:r>
              <a:rPr lang="en-GB" sz="1100" dirty="0"/>
              <a:t>; </a:t>
            </a:r>
            <a:r>
              <a:rPr lang="en-GB" sz="1100" dirty="0" err="1"/>
              <a:t>Rumphi</a:t>
            </a:r>
            <a:r>
              <a:rPr lang="en-GB" sz="1100" dirty="0"/>
              <a:t>; Dowa; </a:t>
            </a:r>
            <a:r>
              <a:rPr lang="en-GB" sz="1100" dirty="0" err="1"/>
              <a:t>Salima</a:t>
            </a:r>
            <a:r>
              <a:rPr lang="en-GB" sz="1100" dirty="0"/>
              <a:t>; Blantyre; </a:t>
            </a:r>
            <a:r>
              <a:rPr lang="en-GB" sz="1100" dirty="0" err="1"/>
              <a:t>Likoma</a:t>
            </a:r>
            <a:r>
              <a:rPr lang="en-GB" sz="1100" dirty="0"/>
              <a:t> </a:t>
            </a:r>
            <a:r>
              <a:rPr lang="en-GB" sz="1100" dirty="0" smtClean="0"/>
              <a:t>, Kasungu, </a:t>
            </a:r>
            <a:r>
              <a:rPr lang="en-GB" sz="1100" dirty="0" err="1" smtClean="0"/>
              <a:t>Dedza</a:t>
            </a:r>
            <a:r>
              <a:rPr lang="en-GB" sz="1100" dirty="0" smtClean="0"/>
              <a:t>, </a:t>
            </a:r>
            <a:r>
              <a:rPr lang="en-GB" sz="1100" dirty="0" err="1" smtClean="0"/>
              <a:t>Mulanje</a:t>
            </a:r>
            <a:r>
              <a:rPr lang="en-GB" sz="1100" dirty="0" smtClean="0"/>
              <a:t>, </a:t>
            </a:r>
            <a:r>
              <a:rPr lang="en-GB" sz="1100" dirty="0" err="1" smtClean="0"/>
              <a:t>Chikwawa</a:t>
            </a:r>
            <a:r>
              <a:rPr lang="en-GB" sz="1100" dirty="0" smtClean="0"/>
              <a:t>, </a:t>
            </a:r>
            <a:r>
              <a:rPr lang="en-GB" sz="1100" dirty="0" err="1" smtClean="0"/>
              <a:t>Nsanje</a:t>
            </a:r>
            <a:r>
              <a:rPr lang="en-GB" sz="1100" dirty="0" smtClean="0"/>
              <a:t> and Lilongwe</a:t>
            </a:r>
          </a:p>
          <a:p>
            <a:pPr marL="171450" lvl="0" indent="-171450" algn="just">
              <a:lnSpc>
                <a:spcPct val="150000"/>
              </a:lnSpc>
              <a:buFont typeface="Wingdings" panose="05000000000000000000" pitchFamily="2" charset="2"/>
              <a:buChar char="§"/>
            </a:pPr>
            <a:r>
              <a:rPr lang="en-US" sz="1100" dirty="0"/>
              <a:t>Of the 13 districts, 8 have not reported any cases for more than 4 weeks while 5 are still reporting </a:t>
            </a:r>
            <a:r>
              <a:rPr lang="en-US" sz="1100" dirty="0" smtClean="0"/>
              <a:t>cases.</a:t>
            </a:r>
          </a:p>
          <a:p>
            <a:pPr marL="171450" lvl="0" indent="-171450" algn="just">
              <a:lnSpc>
                <a:spcPct val="150000"/>
              </a:lnSpc>
              <a:buFont typeface="Wingdings" panose="05000000000000000000" pitchFamily="2" charset="2"/>
              <a:buChar char="§"/>
            </a:pPr>
            <a:r>
              <a:rPr lang="en-US" sz="1100" b="1" dirty="0" smtClean="0">
                <a:solidFill>
                  <a:schemeClr val="tx2">
                    <a:lumMod val="60000"/>
                    <a:lumOff val="40000"/>
                  </a:schemeClr>
                </a:solidFill>
                <a:latin typeface="+mj-lt"/>
              </a:rPr>
              <a:t>Trend</a:t>
            </a:r>
            <a:r>
              <a:rPr lang="en-US" sz="1100" dirty="0" smtClean="0">
                <a:solidFill>
                  <a:srgbClr val="FF0000"/>
                </a:solidFill>
                <a:latin typeface="+mj-lt"/>
              </a:rPr>
              <a:t>: </a:t>
            </a:r>
            <a:r>
              <a:rPr lang="en-US" sz="1100" b="1" dirty="0" smtClean="0">
                <a:solidFill>
                  <a:srgbClr val="FF0000"/>
                </a:solidFill>
                <a:latin typeface="+mj-lt"/>
              </a:rPr>
              <a:t>DECREASING </a:t>
            </a:r>
            <a:r>
              <a:rPr lang="en-US" sz="1100" dirty="0" smtClean="0">
                <a:latin typeface="+mj-lt"/>
              </a:rPr>
              <a:t>Number of cases since  Epi-week </a:t>
            </a:r>
            <a:r>
              <a:rPr lang="en-US" sz="1100" dirty="0" smtClean="0">
                <a:solidFill>
                  <a:srgbClr val="FF0000"/>
                </a:solidFill>
                <a:latin typeface="+mj-lt"/>
              </a:rPr>
              <a:t> 07, 2017</a:t>
            </a:r>
          </a:p>
          <a:p>
            <a:pPr marL="171450" indent="-171450" algn="just">
              <a:lnSpc>
                <a:spcPct val="150000"/>
              </a:lnSpc>
              <a:buFont typeface="Wingdings" panose="05000000000000000000" pitchFamily="2" charset="2"/>
              <a:buChar char="§"/>
            </a:pPr>
            <a:endParaRPr lang="en-US" sz="1100" dirty="0" smtClean="0">
              <a:solidFill>
                <a:srgbClr val="FF0000"/>
              </a:solidFill>
              <a:latin typeface="+mj-lt"/>
            </a:endParaRPr>
          </a:p>
          <a:p>
            <a:pPr algn="just">
              <a:lnSpc>
                <a:spcPct val="150000"/>
              </a:lnSpc>
            </a:pPr>
            <a:endParaRPr lang="en-GB" sz="1100" b="1" dirty="0" smtClean="0"/>
          </a:p>
          <a:p>
            <a:pPr marL="171450" indent="-171450" algn="just">
              <a:lnSpc>
                <a:spcPct val="150000"/>
              </a:lnSpc>
              <a:buFont typeface="Wingdings" panose="05000000000000000000" pitchFamily="2" charset="2"/>
              <a:buChar char="§"/>
            </a:pPr>
            <a:endParaRPr lang="en-US" sz="1100" dirty="0">
              <a:solidFill>
                <a:srgbClr val="FF0000"/>
              </a:solidFill>
              <a:latin typeface="+mj-lt"/>
            </a:endParaRPr>
          </a:p>
          <a:p>
            <a:pPr algn="just">
              <a:lnSpc>
                <a:spcPct val="150000"/>
              </a:lnSpc>
            </a:pPr>
            <a:endParaRPr lang="en-US" altLang="fr-FR" sz="1100" dirty="0">
              <a:latin typeface="+mj-lt"/>
            </a:endParaRPr>
          </a:p>
        </p:txBody>
      </p:sp>
      <p:sp>
        <p:nvSpPr>
          <p:cNvPr id="24" name="Text Box 13"/>
          <p:cNvSpPr txBox="1">
            <a:spLocks noChangeArrowheads="1"/>
          </p:cNvSpPr>
          <p:nvPr/>
        </p:nvSpPr>
        <p:spPr bwMode="auto">
          <a:xfrm>
            <a:off x="7500929" y="4941168"/>
            <a:ext cx="4668846" cy="1296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algn="just" fontAlgn="base">
              <a:spcBef>
                <a:spcPct val="0"/>
              </a:spcBef>
              <a:spcAft>
                <a:spcPts val="200"/>
              </a:spcAft>
              <a:buSzPts val="1000"/>
              <a:buFont typeface="Symbol" pitchFamily="18" charset="2"/>
              <a:buChar char="·"/>
              <a:defRPr sz="1100">
                <a:latin typeface="Arial" panose="020B0604020202020204" pitchFamily="34" charset="0"/>
                <a:cs typeface="Arial" panose="020B0604020202020204" pitchFamily="34" charset="0"/>
              </a:defRPr>
            </a:lvl1pPr>
          </a:lstStyle>
          <a:p>
            <a:pPr>
              <a:buNone/>
            </a:pPr>
            <a:r>
              <a:rPr lang="en-US" altLang="fr-FR" b="1" dirty="0" smtClean="0">
                <a:solidFill>
                  <a:srgbClr val="0070C0"/>
                </a:solidFill>
                <a:latin typeface="Cambria" panose="02040503050406030204" pitchFamily="18" charset="0"/>
              </a:rPr>
              <a:t>Recommendation</a:t>
            </a:r>
            <a:r>
              <a:rPr lang="fr-FR" altLang="fr-FR" b="1" dirty="0" smtClean="0">
                <a:solidFill>
                  <a:srgbClr val="0070C0"/>
                </a:solidFill>
                <a:latin typeface="Cambria" panose="02040503050406030204" pitchFamily="18" charset="0"/>
              </a:rPr>
              <a:t> </a:t>
            </a:r>
            <a:r>
              <a:rPr lang="fr-FR" altLang="fr-FR" b="1" dirty="0">
                <a:solidFill>
                  <a:srgbClr val="0070C0"/>
                </a:solidFill>
                <a:latin typeface="Cambria" panose="02040503050406030204" pitchFamily="18" charset="0"/>
              </a:rPr>
              <a:t>for AFRO support</a:t>
            </a:r>
          </a:p>
          <a:p>
            <a:pPr marL="171450" indent="-171450">
              <a:buFont typeface="Wingdings" panose="05000000000000000000" pitchFamily="2" charset="2"/>
              <a:buChar char="§"/>
            </a:pPr>
            <a:r>
              <a:rPr lang="en-US" altLang="fr-FR" dirty="0" smtClean="0">
                <a:latin typeface="Cambria" panose="02040503050406030204" pitchFamily="18" charset="0"/>
              </a:rPr>
              <a:t>Support resource mobilization campaign </a:t>
            </a:r>
            <a:r>
              <a:rPr lang="en-US" altLang="fr-FR" dirty="0">
                <a:latin typeface="Cambria" panose="02040503050406030204" pitchFamily="18" charset="0"/>
              </a:rPr>
              <a:t> </a:t>
            </a:r>
            <a:r>
              <a:rPr lang="en-US" altLang="fr-FR" dirty="0" smtClean="0">
                <a:latin typeface="Cambria" panose="02040503050406030204" pitchFamily="18" charset="0"/>
              </a:rPr>
              <a:t>- US$25,000 – WCO to submit request – WCO yet to submit request</a:t>
            </a:r>
          </a:p>
          <a:p>
            <a:pPr>
              <a:buNone/>
            </a:pPr>
            <a:endParaRPr lang="en-US" altLang="fr-FR" dirty="0" smtClean="0">
              <a:latin typeface="Cambria" panose="02040503050406030204" pitchFamily="18" charset="0"/>
            </a:endParaRPr>
          </a:p>
          <a:p>
            <a:pPr marL="171450" indent="-171450">
              <a:buFont typeface="Wingdings" panose="05000000000000000000" pitchFamily="2" charset="2"/>
              <a:buChar char="§"/>
            </a:pPr>
            <a:r>
              <a:rPr lang="en-US" altLang="fr-FR" dirty="0" smtClean="0">
                <a:latin typeface="Cambria" panose="02040503050406030204" pitchFamily="18" charset="0"/>
              </a:rPr>
              <a:t>Monitor and coordinate response intervention through  regular weekly 3 L TC</a:t>
            </a:r>
          </a:p>
          <a:p>
            <a:pPr>
              <a:buNone/>
            </a:pPr>
            <a:endParaRPr lang="en-US" dirty="0">
              <a:latin typeface="Cambria" panose="02040503050406030204" pitchFamily="18" charset="0"/>
            </a:endParaRPr>
          </a:p>
          <a:p>
            <a:pPr>
              <a:buNone/>
            </a:pPr>
            <a:endParaRPr lang="en-US" dirty="0">
              <a:latin typeface="Cambria" panose="0204050305040603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720" y="932500"/>
            <a:ext cx="2592288" cy="314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3095"/>
            <a:ext cx="7165008" cy="227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597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
          <p:cNvSpPr txBox="1"/>
          <p:nvPr/>
        </p:nvSpPr>
        <p:spPr>
          <a:xfrm>
            <a:off x="-1" y="-41486"/>
            <a:ext cx="9613279" cy="6762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b="1" dirty="0" smtClean="0">
              <a:solidFill>
                <a:schemeClr val="bg1"/>
              </a:solidFill>
              <a:ea typeface="Calibri"/>
              <a:cs typeface="Times New Roman"/>
            </a:endParaRPr>
          </a:p>
          <a:p>
            <a:r>
              <a:rPr lang="en-US" sz="2400" b="1" dirty="0" smtClean="0">
                <a:solidFill>
                  <a:schemeClr val="bg1"/>
                </a:solidFill>
                <a:latin typeface="Calibri" panose="020F0502020204030204" pitchFamily="34" charset="0"/>
                <a:ea typeface="Calibri"/>
                <a:cs typeface="Times New Roman"/>
              </a:rPr>
              <a:t>Uganda:  </a:t>
            </a:r>
            <a:r>
              <a:rPr lang="en-US" b="1" dirty="0" smtClean="0">
                <a:solidFill>
                  <a:schemeClr val="bg1"/>
                </a:solidFill>
                <a:latin typeface="Calibri" panose="020F0502020204030204" pitchFamily="34" charset="0"/>
                <a:ea typeface="Calibri"/>
                <a:cs typeface="Times New Roman"/>
              </a:rPr>
              <a:t>     </a:t>
            </a:r>
            <a:r>
              <a:rPr lang="en-US" sz="2000" b="1" dirty="0" smtClean="0">
                <a:solidFill>
                  <a:schemeClr val="bg1"/>
                </a:solidFill>
                <a:latin typeface="Calibri" panose="020F0502020204030204" pitchFamily="34" charset="0"/>
                <a:ea typeface="Calibri"/>
                <a:cs typeface="Times New Roman"/>
              </a:rPr>
              <a:t>Cholera outbreak  Hoima </a:t>
            </a:r>
            <a:r>
              <a:rPr lang="en-US" sz="2000" b="1" dirty="0" smtClean="0">
                <a:solidFill>
                  <a:srgbClr val="FFFF00"/>
                </a:solidFill>
                <a:latin typeface="Calibri" panose="020F0502020204030204" pitchFamily="34" charset="0"/>
                <a:ea typeface="Calibri"/>
                <a:cs typeface="Times New Roman"/>
              </a:rPr>
              <a:t>Grade 1 | </a:t>
            </a:r>
            <a:r>
              <a:rPr lang="en-US" sz="2000" b="1" dirty="0" smtClean="0">
                <a:solidFill>
                  <a:srgbClr val="FFC000"/>
                </a:solidFill>
                <a:latin typeface="Calibri" panose="020F0502020204030204" pitchFamily="34" charset="0"/>
                <a:ea typeface="Calibri"/>
                <a:cs typeface="Times New Roman"/>
              </a:rPr>
              <a:t>Situation </a:t>
            </a:r>
            <a:r>
              <a:rPr lang="en-US" sz="2000" b="1" dirty="0">
                <a:solidFill>
                  <a:srgbClr val="FFC000"/>
                </a:solidFill>
                <a:ea typeface="Calibri"/>
                <a:cs typeface="Times New Roman"/>
              </a:rPr>
              <a:t>as of  </a:t>
            </a:r>
            <a:r>
              <a:rPr lang="en-US" sz="2000" b="1" dirty="0" smtClean="0">
                <a:solidFill>
                  <a:srgbClr val="FFC000"/>
                </a:solidFill>
                <a:ea typeface="Calibri"/>
                <a:cs typeface="Times New Roman"/>
              </a:rPr>
              <a:t>24 April 2018</a:t>
            </a:r>
            <a:r>
              <a:rPr lang="en-US" sz="2000" b="1" dirty="0" smtClean="0">
                <a:solidFill>
                  <a:srgbClr val="FFC000"/>
                </a:solidFill>
                <a:latin typeface="Calibri" panose="020F0502020204030204" pitchFamily="34" charset="0"/>
                <a:ea typeface="Calibri"/>
                <a:cs typeface="Times New Roman"/>
              </a:rPr>
              <a:t>  </a:t>
            </a:r>
            <a:endParaRPr lang="fr-FR" sz="2000" dirty="0">
              <a:solidFill>
                <a:schemeClr val="bg1"/>
              </a:solidFill>
              <a:latin typeface="Calibri" panose="020F0502020204030204" pitchFamily="34" charset="0"/>
              <a:ea typeface="Calibri"/>
              <a:cs typeface="Times New Roman"/>
            </a:endParaRPr>
          </a:p>
          <a:p>
            <a:pPr>
              <a:spcAft>
                <a:spcPts val="0"/>
              </a:spcAft>
            </a:pPr>
            <a:r>
              <a:rPr lang="en-US" sz="1400" b="1" dirty="0" smtClean="0">
                <a:solidFill>
                  <a:schemeClr val="bg1"/>
                </a:solidFill>
                <a:effectLst/>
                <a:ea typeface="Calibri"/>
                <a:cs typeface="Times New Roman"/>
              </a:rPr>
              <a:t>  </a:t>
            </a:r>
            <a:endParaRPr lang="fr-FR" sz="1000" dirty="0">
              <a:solidFill>
                <a:schemeClr val="bg1"/>
              </a:solidFill>
              <a:effectLst/>
              <a:ea typeface="Calibri"/>
              <a:cs typeface="Times New Roman"/>
            </a:endParaRPr>
          </a:p>
          <a:p>
            <a:pPr>
              <a:spcAft>
                <a:spcPts val="0"/>
              </a:spcAft>
            </a:pPr>
            <a:r>
              <a:rPr lang="en-US" sz="1400" b="1" dirty="0">
                <a:solidFill>
                  <a:schemeClr val="bg1"/>
                </a:solidFill>
                <a:effectLst/>
                <a:ea typeface="Calibri"/>
                <a:cs typeface="Times New Roman"/>
              </a:rPr>
              <a:t> </a:t>
            </a:r>
            <a:endParaRPr lang="fr-FR" sz="1000" dirty="0">
              <a:solidFill>
                <a:schemeClr val="bg1"/>
              </a:solidFill>
              <a:effectLst/>
              <a:ea typeface="Calibri"/>
              <a:cs typeface="Times New Roman"/>
            </a:endParaRPr>
          </a:p>
        </p:txBody>
      </p:sp>
      <p:sp>
        <p:nvSpPr>
          <p:cNvPr id="15" name="TextBox 14"/>
          <p:cNvSpPr txBox="1"/>
          <p:nvPr/>
        </p:nvSpPr>
        <p:spPr>
          <a:xfrm>
            <a:off x="-18897" y="566786"/>
            <a:ext cx="1335917" cy="369332"/>
          </a:xfrm>
          <a:prstGeom prst="rect">
            <a:avLst/>
          </a:prstGeom>
          <a:noFill/>
        </p:spPr>
        <p:txBody>
          <a:bodyPr wrap="square" rtlCol="0">
            <a:spAutoFit/>
          </a:bodyPr>
          <a:lstStyle/>
          <a:p>
            <a:r>
              <a:rPr lang="fr-FR" b="1" dirty="0">
                <a:solidFill>
                  <a:schemeClr val="accent6">
                    <a:lumMod val="75000"/>
                  </a:schemeClr>
                </a:solidFill>
                <a:ea typeface="Calibri"/>
                <a:cs typeface="Times New Roman"/>
              </a:rPr>
              <a:t>Key Figures</a:t>
            </a:r>
            <a:r>
              <a:rPr lang="fr-FR" dirty="0" smtClean="0">
                <a:solidFill>
                  <a:schemeClr val="accent6">
                    <a:lumMod val="75000"/>
                  </a:schemeClr>
                </a:solidFill>
              </a:rPr>
              <a:t>: </a:t>
            </a:r>
            <a:endParaRPr lang="fr-FR" dirty="0">
              <a:solidFill>
                <a:schemeClr val="accent6">
                  <a:lumMod val="75000"/>
                </a:schemeClr>
              </a:solidFill>
            </a:endParaRPr>
          </a:p>
        </p:txBody>
      </p:sp>
      <p:sp>
        <p:nvSpPr>
          <p:cNvPr id="18" name="Text Box 6"/>
          <p:cNvSpPr txBox="1">
            <a:spLocks noChangeArrowheads="1"/>
          </p:cNvSpPr>
          <p:nvPr/>
        </p:nvSpPr>
        <p:spPr bwMode="auto">
          <a:xfrm>
            <a:off x="7666146" y="908719"/>
            <a:ext cx="4492507" cy="3901422"/>
          </a:xfrm>
          <a:prstGeom prst="rect">
            <a:avLst/>
          </a:prstGeom>
          <a:solidFill>
            <a:schemeClr val="accent6">
              <a:lumMod val="60000"/>
              <a:lumOff val="40000"/>
            </a:schemeClr>
          </a:solidFill>
          <a:ln>
            <a:noFill/>
          </a:ln>
          <a:effectLs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altLang="fr-FR" sz="1400" b="1" dirty="0">
                <a:solidFill>
                  <a:srgbClr val="0070C0"/>
                </a:solidFill>
                <a:latin typeface="Calibri" pitchFamily="34" charset="0"/>
                <a:cs typeface="Arial" pitchFamily="34" charset="0"/>
              </a:rPr>
              <a:t>Public Heath </a:t>
            </a:r>
            <a:r>
              <a:rPr lang="en-US" altLang="fr-FR" sz="1400" b="1" dirty="0" smtClean="0">
                <a:solidFill>
                  <a:srgbClr val="0070C0"/>
                </a:solidFill>
                <a:latin typeface="Calibri" pitchFamily="34" charset="0"/>
                <a:cs typeface="Arial" pitchFamily="34" charset="0"/>
              </a:rPr>
              <a:t>response :</a:t>
            </a:r>
          </a:p>
          <a:p>
            <a:pPr marL="171450" indent="-171450" fontAlgn="base">
              <a:spcBef>
                <a:spcPct val="0"/>
              </a:spcBef>
              <a:spcAft>
                <a:spcPct val="0"/>
              </a:spcAft>
              <a:buFont typeface="Arial" panose="020B0604020202020204" pitchFamily="34" charset="0"/>
              <a:buChar char="•"/>
            </a:pPr>
            <a:r>
              <a:rPr lang="en-US" altLang="fr-FR" sz="1100" dirty="0" smtClean="0">
                <a:latin typeface="Arial" panose="020B0604020202020204" pitchFamily="34" charset="0"/>
                <a:cs typeface="Arial" panose="020B0604020202020204" pitchFamily="34" charset="0"/>
              </a:rPr>
              <a:t>WHO Providing technical and operations support  for outbreak response</a:t>
            </a:r>
          </a:p>
          <a:p>
            <a:pPr marL="171450" indent="-171450" algn="just" fontAlgn="base">
              <a:spcBef>
                <a:spcPct val="0"/>
              </a:spcBef>
              <a:spcAft>
                <a:spcPts val="200"/>
              </a:spcAft>
              <a:buFont typeface="Wingdings" panose="05000000000000000000" pitchFamily="2" charset="2"/>
              <a:buChar char="§"/>
            </a:pPr>
            <a:r>
              <a:rPr lang="en-US" altLang="fr-FR" sz="1100" dirty="0">
                <a:latin typeface="Arial" panose="020B0604020202020204" pitchFamily="34" charset="0"/>
                <a:cs typeface="Arial" panose="020B0604020202020204" pitchFamily="34" charset="0"/>
              </a:rPr>
              <a:t>Funding support - USD$225,000 from CFE releases to support national response efforts</a:t>
            </a:r>
          </a:p>
          <a:p>
            <a:pPr marL="171450" indent="-171450" algn="just" fontAlgn="base">
              <a:spcBef>
                <a:spcPct val="0"/>
              </a:spcBef>
              <a:spcAft>
                <a:spcPts val="200"/>
              </a:spcAft>
              <a:buFont typeface="Wingdings" panose="05000000000000000000" pitchFamily="2" charset="2"/>
              <a:buChar char="§"/>
            </a:pPr>
            <a:r>
              <a:rPr lang="en-US" altLang="fr-FR" sz="1100" dirty="0" smtClean="0">
                <a:latin typeface="Arial" panose="020B0604020202020204" pitchFamily="34" charset="0"/>
                <a:cs typeface="Arial" panose="020B0604020202020204" pitchFamily="34" charset="0"/>
              </a:rPr>
              <a:t>WCO and UNICEF release funds to support district response plan</a:t>
            </a:r>
          </a:p>
          <a:p>
            <a:pPr marL="171450" indent="-171450" algn="just" fontAlgn="base">
              <a:spcBef>
                <a:spcPct val="0"/>
              </a:spcBef>
              <a:spcAft>
                <a:spcPts val="200"/>
              </a:spcAft>
              <a:buFont typeface="Wingdings" panose="05000000000000000000" pitchFamily="2" charset="2"/>
              <a:buChar char="§"/>
            </a:pPr>
            <a:r>
              <a:rPr lang="en-US" altLang="fr-FR" sz="1100" dirty="0" smtClean="0">
                <a:latin typeface="Arial" panose="020B0604020202020204" pitchFamily="34" charset="0"/>
                <a:cs typeface="Arial" panose="020B0604020202020204" pitchFamily="34" charset="0"/>
              </a:rPr>
              <a:t>WHO supporting surveillance activities including provision of transportation for field teams and RDTs</a:t>
            </a:r>
          </a:p>
          <a:p>
            <a:pPr marL="171450" indent="-171450" algn="just" fontAlgn="base">
              <a:spcBef>
                <a:spcPct val="0"/>
              </a:spcBef>
              <a:spcAft>
                <a:spcPts val="200"/>
              </a:spcAft>
              <a:buFont typeface="Wingdings" panose="05000000000000000000" pitchFamily="2" charset="2"/>
              <a:buChar char="§"/>
            </a:pPr>
            <a:r>
              <a:rPr lang="en-US" altLang="fr-FR" sz="1100" dirty="0" smtClean="0">
                <a:latin typeface="Arial" panose="020B0604020202020204" pitchFamily="34" charset="0"/>
                <a:cs typeface="Arial" panose="020B0604020202020204" pitchFamily="34" charset="0"/>
              </a:rPr>
              <a:t>Ongoing active case search conducted by VHT </a:t>
            </a:r>
          </a:p>
          <a:p>
            <a:pPr marL="171450" indent="-171450" algn="just" fontAlgn="base">
              <a:spcBef>
                <a:spcPct val="0"/>
              </a:spcBef>
              <a:spcAft>
                <a:spcPts val="200"/>
              </a:spcAft>
              <a:buFont typeface="Wingdings" panose="05000000000000000000" pitchFamily="2" charset="2"/>
              <a:buChar char="§"/>
            </a:pPr>
            <a:r>
              <a:rPr lang="en-US" altLang="fr-FR" sz="1100" dirty="0" smtClean="0">
                <a:latin typeface="Arial" panose="020B0604020202020204" pitchFamily="34" charset="0"/>
                <a:cs typeface="Arial" panose="020B0604020202020204" pitchFamily="34" charset="0"/>
              </a:rPr>
              <a:t>MSF is supporting case management &amp; referrals to CTC – provided Cholera kits, training of health workers and provision of motor bikes ambulance and boat for referral from stabilizing centers in hard to reach areas </a:t>
            </a:r>
            <a:r>
              <a:rPr lang="en-US" altLang="fr-FR" sz="1100" dirty="0" err="1" smtClean="0">
                <a:latin typeface="Arial" panose="020B0604020202020204" pitchFamily="34" charset="0"/>
                <a:cs typeface="Arial" panose="020B0604020202020204" pitchFamily="34" charset="0"/>
              </a:rPr>
              <a:t>etc</a:t>
            </a:r>
            <a:endParaRPr lang="en-US" altLang="fr-FR" sz="1100" dirty="0" smtClean="0">
              <a:latin typeface="Arial" panose="020B0604020202020204" pitchFamily="34" charset="0"/>
              <a:cs typeface="Arial" panose="020B0604020202020204" pitchFamily="34" charset="0"/>
            </a:endParaRPr>
          </a:p>
          <a:p>
            <a:pPr marL="171450" lvl="0" indent="-171450" algn="just" fontAlgn="base">
              <a:spcBef>
                <a:spcPct val="0"/>
              </a:spcBef>
              <a:spcAft>
                <a:spcPts val="200"/>
              </a:spcAft>
              <a:buFont typeface="Wingdings" panose="05000000000000000000" pitchFamily="2" charset="2"/>
              <a:buChar char="§"/>
            </a:pPr>
            <a:r>
              <a:rPr lang="en-GB" sz="1100" dirty="0" smtClean="0">
                <a:latin typeface="Arial" panose="020B0604020202020204" pitchFamily="34" charset="0"/>
                <a:cs typeface="Arial" panose="020B0604020202020204" pitchFamily="34" charset="0"/>
              </a:rPr>
              <a:t>Ongoing community </a:t>
            </a:r>
            <a:r>
              <a:rPr lang="en-GB" sz="1100" dirty="0">
                <a:latin typeface="Arial" panose="020B0604020202020204" pitchFamily="34" charset="0"/>
                <a:cs typeface="Arial" panose="020B0604020202020204" pitchFamily="34" charset="0"/>
              </a:rPr>
              <a:t>sensitization </a:t>
            </a:r>
            <a:r>
              <a:rPr lang="en-GB" sz="1100" dirty="0" smtClean="0">
                <a:latin typeface="Arial" panose="020B0604020202020204" pitchFamily="34" charset="0"/>
                <a:cs typeface="Arial" panose="020B0604020202020204" pitchFamily="34" charset="0"/>
              </a:rPr>
              <a:t>in affected districts</a:t>
            </a:r>
          </a:p>
          <a:p>
            <a:pPr marL="171450" lvl="0" indent="-171450" algn="just" fontAlgn="base">
              <a:spcBef>
                <a:spcPct val="0"/>
              </a:spcBef>
              <a:spcAft>
                <a:spcPts val="200"/>
              </a:spcAft>
              <a:buFont typeface="Wingdings" panose="05000000000000000000" pitchFamily="2" charset="2"/>
              <a:buChar char="§"/>
            </a:pPr>
            <a:r>
              <a:rPr lang="en-GB" sz="1100" dirty="0" smtClean="0">
                <a:latin typeface="Arial" panose="020B0604020202020204" pitchFamily="34" charset="0"/>
                <a:cs typeface="Arial" panose="020B0604020202020204" pitchFamily="34" charset="0"/>
              </a:rPr>
              <a:t>WHO supporting with planning &amp; preparations for OCV campaign scheduled for mid April</a:t>
            </a:r>
          </a:p>
          <a:p>
            <a:pPr marL="171450" indent="-171450" algn="just" fontAlgn="base">
              <a:spcBef>
                <a:spcPct val="0"/>
              </a:spcBef>
              <a:spcAft>
                <a:spcPts val="200"/>
              </a:spcAft>
              <a:buFont typeface="Wingdings" panose="05000000000000000000" pitchFamily="2" charset="2"/>
              <a:buChar char="§"/>
            </a:pPr>
            <a:r>
              <a:rPr lang="en-US" sz="1100" dirty="0" smtClean="0">
                <a:latin typeface="Arial" panose="020B0604020202020204" pitchFamily="34" charset="0"/>
                <a:cs typeface="Arial" panose="020B0604020202020204" pitchFamily="34" charset="0"/>
              </a:rPr>
              <a:t>HQ deployed consultant to support preparatory activities for OCV campaign </a:t>
            </a:r>
            <a:endParaRPr lang="en-GB" sz="1100" dirty="0">
              <a:latin typeface="Arial" panose="020B0604020202020204" pitchFamily="34" charset="0"/>
              <a:cs typeface="Arial" panose="020B0604020202020204" pitchFamily="34" charset="0"/>
            </a:endParaRPr>
          </a:p>
          <a:p>
            <a:pPr lvl="0" algn="just" fontAlgn="base">
              <a:spcBef>
                <a:spcPct val="0"/>
              </a:spcBef>
              <a:spcAft>
                <a:spcPts val="200"/>
              </a:spcAft>
            </a:pPr>
            <a:endParaRPr lang="en-US" sz="1100" dirty="0">
              <a:latin typeface="Arial" panose="020B0604020202020204" pitchFamily="34" charset="0"/>
              <a:cs typeface="Arial" panose="020B0604020202020204" pitchFamily="34" charset="0"/>
            </a:endParaRPr>
          </a:p>
          <a:p>
            <a:pPr marL="171450" indent="-171450" algn="just" fontAlgn="base">
              <a:spcBef>
                <a:spcPct val="0"/>
              </a:spcBef>
              <a:spcAft>
                <a:spcPts val="200"/>
              </a:spcAft>
              <a:buFont typeface="Arial" panose="020B0604020202020204" pitchFamily="34" charset="0"/>
              <a:buChar char="•"/>
            </a:pPr>
            <a:endParaRPr lang="en-US" altLang="fr-FR" sz="1100" b="1" dirty="0">
              <a:latin typeface="Arial" panose="020B0604020202020204" pitchFamily="34" charset="0"/>
              <a:cs typeface="Arial" panose="020B0604020202020204" pitchFamily="34" charset="0"/>
            </a:endParaRPr>
          </a:p>
        </p:txBody>
      </p:sp>
      <p:sp>
        <p:nvSpPr>
          <p:cNvPr id="20" name="Text Box 8"/>
          <p:cNvSpPr txBox="1">
            <a:spLocks noChangeArrowheads="1"/>
          </p:cNvSpPr>
          <p:nvPr/>
        </p:nvSpPr>
        <p:spPr bwMode="auto">
          <a:xfrm>
            <a:off x="6388445" y="4810141"/>
            <a:ext cx="5754349" cy="794853"/>
          </a:xfrm>
          <a:prstGeom prst="rect">
            <a:avLst/>
          </a:prstGeom>
          <a:solidFill>
            <a:srgbClr val="5DD5FF"/>
          </a:solidFill>
          <a:ln>
            <a:noFill/>
          </a:ln>
          <a:effectLs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GB" sz="1400" b="1" dirty="0">
                <a:solidFill>
                  <a:srgbClr val="0070C0"/>
                </a:solidFill>
                <a:latin typeface="Calibri" pitchFamily="34" charset="0"/>
                <a:cs typeface="Arial" pitchFamily="34" charset="0"/>
              </a:rPr>
              <a:t>Operation Challenges and Gaps</a:t>
            </a:r>
          </a:p>
          <a:p>
            <a:pPr marL="171450" indent="-171450" algn="just" fontAlgn="base">
              <a:spcBef>
                <a:spcPct val="0"/>
              </a:spcBef>
              <a:spcAft>
                <a:spcPts val="200"/>
              </a:spcAft>
              <a:buFont typeface="Wingdings" panose="05000000000000000000" pitchFamily="2" charset="2"/>
              <a:buChar char="§"/>
            </a:pPr>
            <a:r>
              <a:rPr lang="en-US" sz="1200" dirty="0">
                <a:latin typeface="Arial" panose="020B0604020202020204" pitchFamily="34" charset="0"/>
                <a:cs typeface="Arial" panose="020B0604020202020204" pitchFamily="34" charset="0"/>
              </a:rPr>
              <a:t>Continued arrival of new large numbers of refugees from </a:t>
            </a:r>
            <a:r>
              <a:rPr lang="en-US" sz="1200" dirty="0" smtClean="0">
                <a:latin typeface="Arial" panose="020B0604020202020204" pitchFamily="34" charset="0"/>
                <a:cs typeface="Arial" panose="020B0604020202020204" pitchFamily="34" charset="0"/>
              </a:rPr>
              <a:t>DRC, most cases with symptoms</a:t>
            </a:r>
            <a:endParaRPr lang="en-US" sz="1200" dirty="0">
              <a:latin typeface="Arial" panose="020B0604020202020204" pitchFamily="34" charset="0"/>
              <a:cs typeface="Arial" panose="020B0604020202020204" pitchFamily="34" charset="0"/>
            </a:endParaRPr>
          </a:p>
        </p:txBody>
      </p:sp>
      <p:sp>
        <p:nvSpPr>
          <p:cNvPr id="23" name="Text Box 11"/>
          <p:cNvSpPr txBox="1">
            <a:spLocks noChangeArrowheads="1"/>
          </p:cNvSpPr>
          <p:nvPr/>
        </p:nvSpPr>
        <p:spPr bwMode="auto">
          <a:xfrm>
            <a:off x="-12997" y="908718"/>
            <a:ext cx="4047635" cy="3241445"/>
          </a:xfrm>
          <a:prstGeom prst="rect">
            <a:avLst/>
          </a:prstGeom>
          <a:solidFill>
            <a:srgbClr val="00FFFF"/>
          </a:solidFill>
          <a:ln>
            <a:noFill/>
          </a:ln>
          <a:effectLs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kumimoji="0" lang="fr-FR" altLang="fr-FR" b="1" i="0" u="none" strike="noStrike" cap="none" normalizeH="0" baseline="0" dirty="0" smtClean="0">
                <a:ln>
                  <a:noFill/>
                </a:ln>
                <a:solidFill>
                  <a:srgbClr val="0070C0"/>
                </a:solidFill>
                <a:effectLst/>
                <a:latin typeface="Calibri" pitchFamily="34" charset="0"/>
                <a:cs typeface="Arial" pitchFamily="34" charset="0"/>
              </a:rPr>
              <a:t>Situation update:- </a:t>
            </a:r>
            <a:r>
              <a:rPr lang="en-GB" sz="1600" dirty="0">
                <a:latin typeface="Arial" panose="020B0604020202020204" pitchFamily="34" charset="0"/>
                <a:cs typeface="Arial" panose="020B0604020202020204" pitchFamily="34" charset="0"/>
              </a:rPr>
              <a:t>Trend: </a:t>
            </a:r>
            <a:r>
              <a:rPr lang="en-GB" sz="1600" b="1" dirty="0">
                <a:solidFill>
                  <a:srgbClr val="FF0000"/>
                </a:solidFill>
                <a:latin typeface="Arial" panose="020B0604020202020204" pitchFamily="34" charset="0"/>
                <a:cs typeface="Arial" panose="020B0604020202020204" pitchFamily="34" charset="0"/>
              </a:rPr>
              <a:t>DECREASING </a:t>
            </a:r>
            <a:endParaRPr lang="en-GB" sz="1600" b="1" dirty="0">
              <a:solidFill>
                <a:srgbClr val="FF0000"/>
              </a:solidFill>
              <a:latin typeface="Calibri" pitchFamily="34" charset="0"/>
              <a:cs typeface="Arial" pitchFamily="34" charset="0"/>
            </a:endParaRPr>
          </a:p>
          <a:p>
            <a:pPr algn="just" fontAlgn="base">
              <a:spcBef>
                <a:spcPct val="0"/>
              </a:spcBef>
              <a:spcAft>
                <a:spcPts val="200"/>
              </a:spcAft>
            </a:pPr>
            <a:r>
              <a:rPr lang="en-GB" sz="1400" dirty="0" smtClean="0">
                <a:latin typeface="Arial" panose="020B0604020202020204" pitchFamily="34" charset="0"/>
                <a:cs typeface="Arial" panose="020B0604020202020204" pitchFamily="34" charset="0"/>
              </a:rPr>
              <a:t>As </a:t>
            </a:r>
            <a:r>
              <a:rPr lang="en-GB" sz="1400" dirty="0">
                <a:latin typeface="Arial" panose="020B0604020202020204" pitchFamily="34" charset="0"/>
                <a:cs typeface="Arial" panose="020B0604020202020204" pitchFamily="34" charset="0"/>
              </a:rPr>
              <a:t>of  </a:t>
            </a:r>
            <a:r>
              <a:rPr lang="en-GB" sz="1400" dirty="0" smtClean="0">
                <a:latin typeface="Arial" panose="020B0604020202020204" pitchFamily="34" charset="0"/>
                <a:cs typeface="Arial" panose="020B0604020202020204" pitchFamily="34" charset="0"/>
              </a:rPr>
              <a:t>22 April</a:t>
            </a:r>
            <a:r>
              <a:rPr lang="en-GB" sz="1400" dirty="0">
                <a:latin typeface="Arial" panose="020B0604020202020204" pitchFamily="34" charset="0"/>
                <a:cs typeface="Arial" panose="020B0604020202020204" pitchFamily="34" charset="0"/>
              </a:rPr>
              <a:t>:</a:t>
            </a:r>
            <a:endParaRPr lang="en-GB" sz="1400" dirty="0" smtClean="0">
              <a:latin typeface="Arial" panose="020B0604020202020204" pitchFamily="34" charset="0"/>
              <a:cs typeface="Arial" panose="020B0604020202020204" pitchFamily="34" charset="0"/>
            </a:endParaRPr>
          </a:p>
          <a:p>
            <a:pPr marL="171450" indent="-171450" algn="just" fontAlgn="base">
              <a:spcBef>
                <a:spcPct val="0"/>
              </a:spcBef>
              <a:spcAft>
                <a:spcPts val="200"/>
              </a:spcAft>
              <a:buFont typeface="Wingdings" panose="05000000000000000000" pitchFamily="2" charset="2"/>
              <a:buChar char="§"/>
            </a:pPr>
            <a:r>
              <a:rPr lang="en-GB" sz="1400" dirty="0" smtClean="0">
                <a:latin typeface="Arial" panose="020B0604020202020204" pitchFamily="34" charset="0"/>
                <a:cs typeface="Arial" panose="020B0604020202020204" pitchFamily="34" charset="0"/>
              </a:rPr>
              <a:t>22 cases reported  </a:t>
            </a:r>
            <a:r>
              <a:rPr lang="en-GB" sz="1400" dirty="0">
                <a:latin typeface="Arial" panose="020B0604020202020204" pitchFamily="34" charset="0"/>
                <a:cs typeface="Arial" panose="020B0604020202020204" pitchFamily="34" charset="0"/>
              </a:rPr>
              <a:t>and </a:t>
            </a:r>
            <a:r>
              <a:rPr lang="en-GB" sz="1400" dirty="0" smtClean="0">
                <a:latin typeface="Arial" panose="020B0604020202020204" pitchFamily="34" charset="0"/>
                <a:cs typeface="Arial" panose="020B0604020202020204" pitchFamily="34" charset="0"/>
              </a:rPr>
              <a:t>1 death reported since 7 April</a:t>
            </a:r>
            <a:endParaRPr lang="en-GB" sz="1400" dirty="0">
              <a:latin typeface="Arial" panose="020B0604020202020204" pitchFamily="34" charset="0"/>
              <a:cs typeface="Arial" panose="020B0604020202020204" pitchFamily="34" charset="0"/>
            </a:endParaRPr>
          </a:p>
          <a:p>
            <a:pPr marL="171450" indent="-171450" algn="just" fontAlgn="base">
              <a:spcBef>
                <a:spcPct val="0"/>
              </a:spcBef>
              <a:spcAft>
                <a:spcPts val="200"/>
              </a:spcAft>
              <a:buFont typeface="Wingdings" panose="05000000000000000000" pitchFamily="2" charset="2"/>
              <a:buChar char="§"/>
            </a:pPr>
            <a:r>
              <a:rPr lang="en-GB" sz="1400" dirty="0" smtClean="0">
                <a:latin typeface="Arial" panose="020B0604020202020204" pitchFamily="34" charset="0"/>
                <a:cs typeface="Arial" panose="020B0604020202020204" pitchFamily="34" charset="0"/>
              </a:rPr>
              <a:t>Cumulative </a:t>
            </a:r>
            <a:r>
              <a:rPr lang="en-GB" sz="1400" dirty="0">
                <a:latin typeface="Arial" panose="020B0604020202020204" pitchFamily="34" charset="0"/>
                <a:cs typeface="Arial" panose="020B0604020202020204" pitchFamily="34" charset="0"/>
              </a:rPr>
              <a:t>total number of cases is </a:t>
            </a:r>
            <a:r>
              <a:rPr lang="en-GB" sz="1400" dirty="0" smtClean="0">
                <a:latin typeface="Arial" panose="020B0604020202020204" pitchFamily="34" charset="0"/>
                <a:cs typeface="Arial" panose="020B0604020202020204" pitchFamily="34" charset="0"/>
              </a:rPr>
              <a:t>2115 </a:t>
            </a:r>
            <a:r>
              <a:rPr lang="en-GB" sz="1400" dirty="0">
                <a:latin typeface="Arial" panose="020B0604020202020204" pitchFamily="34" charset="0"/>
                <a:cs typeface="Arial" panose="020B0604020202020204" pitchFamily="34" charset="0"/>
              </a:rPr>
              <a:t>cases </a:t>
            </a:r>
          </a:p>
          <a:p>
            <a:pPr marL="171450" indent="-171450" algn="just" fontAlgn="base">
              <a:spcBef>
                <a:spcPct val="0"/>
              </a:spcBef>
              <a:spcAft>
                <a:spcPts val="200"/>
              </a:spcAft>
              <a:buFont typeface="Wingdings" panose="05000000000000000000" pitchFamily="2" charset="2"/>
              <a:buChar char="§"/>
            </a:pPr>
            <a:r>
              <a:rPr lang="en-GB" sz="1400" dirty="0">
                <a:latin typeface="Arial" panose="020B0604020202020204" pitchFamily="34" charset="0"/>
                <a:cs typeface="Arial" panose="020B0604020202020204" pitchFamily="34" charset="0"/>
              </a:rPr>
              <a:t>Cumulative total deaths </a:t>
            </a:r>
            <a:r>
              <a:rPr lang="en-GB" sz="1400" dirty="0" smtClean="0">
                <a:latin typeface="Arial" panose="020B0604020202020204" pitchFamily="34" charset="0"/>
                <a:cs typeface="Arial" panose="020B0604020202020204" pitchFamily="34" charset="0"/>
              </a:rPr>
              <a:t>44  </a:t>
            </a:r>
            <a:r>
              <a:rPr lang="en-GB" sz="1400" dirty="0">
                <a:latin typeface="Arial" panose="020B0604020202020204" pitchFamily="34" charset="0"/>
                <a:cs typeface="Arial" panose="020B0604020202020204" pitchFamily="34" charset="0"/>
              </a:rPr>
              <a:t>giving a  CFR = 2.07%</a:t>
            </a:r>
          </a:p>
          <a:p>
            <a:pPr marL="171450" indent="-171450" algn="just" fontAlgn="base">
              <a:spcBef>
                <a:spcPct val="0"/>
              </a:spcBef>
              <a:spcAft>
                <a:spcPts val="200"/>
              </a:spcAft>
              <a:buFont typeface="Wingdings" panose="05000000000000000000" pitchFamily="2" charset="2"/>
              <a:buChar char="§"/>
            </a:pPr>
            <a:r>
              <a:rPr lang="en-GB" sz="1400" dirty="0" smtClean="0">
                <a:latin typeface="Arial" panose="020B0604020202020204" pitchFamily="34" charset="0"/>
                <a:cs typeface="Arial" panose="020B0604020202020204" pitchFamily="34" charset="0"/>
              </a:rPr>
              <a:t>Cases </a:t>
            </a:r>
            <a:r>
              <a:rPr lang="en-GB" sz="1400" dirty="0">
                <a:latin typeface="Arial" panose="020B0604020202020204" pitchFamily="34" charset="0"/>
                <a:cs typeface="Arial" panose="020B0604020202020204" pitchFamily="34" charset="0"/>
              </a:rPr>
              <a:t>are in small villages they are in hard to reach areas</a:t>
            </a:r>
          </a:p>
          <a:p>
            <a:pPr marL="171450" indent="-171450" algn="just" fontAlgn="base">
              <a:spcBef>
                <a:spcPct val="0"/>
              </a:spcBef>
              <a:spcAft>
                <a:spcPts val="2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Mainly affected refugees: since Jan 2018, 43,818 </a:t>
            </a:r>
            <a:r>
              <a:rPr lang="en-US" sz="1400" dirty="0" smtClean="0">
                <a:latin typeface="Arial" panose="020B0604020202020204" pitchFamily="34" charset="0"/>
                <a:cs typeface="Arial" panose="020B0604020202020204" pitchFamily="34" charset="0"/>
              </a:rPr>
              <a:t>refugees </a:t>
            </a:r>
            <a:r>
              <a:rPr lang="en-US" sz="1400" dirty="0">
                <a:latin typeface="Arial" panose="020B0604020202020204" pitchFamily="34" charset="0"/>
                <a:cs typeface="Arial" panose="020B0604020202020204" pitchFamily="34" charset="0"/>
              </a:rPr>
              <a:t>from DRC arrived in </a:t>
            </a:r>
            <a:r>
              <a:rPr lang="en-US" sz="1400" dirty="0" err="1">
                <a:latin typeface="Arial" panose="020B0604020202020204" pitchFamily="34" charset="0"/>
                <a:cs typeface="Arial" panose="020B0604020202020204" pitchFamily="34" charset="0"/>
              </a:rPr>
              <a:t>Kyangwali</a:t>
            </a:r>
            <a:r>
              <a:rPr lang="en-US" sz="1400" dirty="0">
                <a:latin typeface="Arial" panose="020B0604020202020204" pitchFamily="34" charset="0"/>
                <a:cs typeface="Arial" panose="020B0604020202020204" pitchFamily="34" charset="0"/>
              </a:rPr>
              <a:t> refugee settlement.</a:t>
            </a:r>
          </a:p>
          <a:p>
            <a:pPr algn="just" fontAlgn="base">
              <a:spcBef>
                <a:spcPct val="0"/>
              </a:spcBef>
              <a:spcAft>
                <a:spcPts val="200"/>
              </a:spcAft>
            </a:pPr>
            <a:endParaRPr lang="en-GB" sz="1400" dirty="0">
              <a:latin typeface="Arial" panose="020B0604020202020204" pitchFamily="34" charset="0"/>
              <a:cs typeface="Arial" panose="020B0604020202020204" pitchFamily="34" charset="0"/>
            </a:endParaRPr>
          </a:p>
          <a:p>
            <a:pPr marL="171450" indent="-171450" algn="just" fontAlgn="base">
              <a:spcBef>
                <a:spcPct val="0"/>
              </a:spcBef>
              <a:spcAft>
                <a:spcPts val="200"/>
              </a:spcAft>
              <a:buFont typeface="Wingdings" panose="05000000000000000000" pitchFamily="2" charset="2"/>
              <a:buChar char="§"/>
            </a:pPr>
            <a:endParaRPr lang="en-GB" sz="1400" b="1" dirty="0">
              <a:solidFill>
                <a:srgbClr val="FF0000"/>
              </a:solidFill>
              <a:latin typeface="Arial" panose="020B0604020202020204" pitchFamily="34" charset="0"/>
              <a:cs typeface="Arial" panose="020B0604020202020204" pitchFamily="34" charset="0"/>
            </a:endParaRPr>
          </a:p>
          <a:p>
            <a:pPr marL="171450" indent="-171450" algn="just" fontAlgn="base">
              <a:spcBef>
                <a:spcPct val="0"/>
              </a:spcBef>
              <a:spcAft>
                <a:spcPts val="200"/>
              </a:spcAft>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p:txBody>
      </p:sp>
      <p:sp>
        <p:nvSpPr>
          <p:cNvPr id="30" name="Text Box 7"/>
          <p:cNvSpPr txBox="1">
            <a:spLocks noChangeArrowheads="1"/>
          </p:cNvSpPr>
          <p:nvPr/>
        </p:nvSpPr>
        <p:spPr bwMode="auto">
          <a:xfrm>
            <a:off x="6372918" y="5584828"/>
            <a:ext cx="5788347" cy="953265"/>
          </a:xfrm>
          <a:prstGeom prst="rect">
            <a:avLst/>
          </a:prstGeom>
          <a:solidFill>
            <a:srgbClr val="FFFF00"/>
          </a:solidFill>
          <a:ln>
            <a:noFill/>
          </a:ln>
          <a:effectLs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fr-FR" sz="1600" b="1" dirty="0" smtClean="0">
                <a:solidFill>
                  <a:srgbClr val="0070C0"/>
                </a:solidFill>
                <a:latin typeface="Calibri" pitchFamily="34" charset="0"/>
                <a:cs typeface="Arial" pitchFamily="34" charset="0"/>
              </a:rPr>
              <a:t>IMST Actions</a:t>
            </a:r>
          </a:p>
          <a:p>
            <a:pPr marL="171450" indent="-171450" algn="just" fontAlgn="base">
              <a:spcBef>
                <a:spcPct val="0"/>
              </a:spcBef>
              <a:spcAft>
                <a:spcPts val="200"/>
              </a:spcAft>
              <a:buFont typeface="Wingdings" panose="05000000000000000000" pitchFamily="2" charset="2"/>
              <a:buChar char="§"/>
            </a:pPr>
            <a:r>
              <a:rPr lang="en-US" altLang="fr-FR" sz="1200" dirty="0" smtClean="0">
                <a:latin typeface="Arial" panose="020B0604020202020204" pitchFamily="34" charset="0"/>
                <a:cs typeface="Arial" panose="020B0604020202020204" pitchFamily="34" charset="0"/>
              </a:rPr>
              <a:t>Close </a:t>
            </a:r>
            <a:r>
              <a:rPr lang="en-US" altLang="fr-FR" sz="1200" dirty="0">
                <a:latin typeface="Arial" panose="020B0604020202020204" pitchFamily="34" charset="0"/>
                <a:cs typeface="Arial" panose="020B0604020202020204" pitchFamily="34" charset="0"/>
              </a:rPr>
              <a:t>monitoring </a:t>
            </a:r>
            <a:r>
              <a:rPr lang="en-US" altLang="fr-FR" sz="1200" dirty="0" smtClean="0">
                <a:latin typeface="Arial" panose="020B0604020202020204" pitchFamily="34" charset="0"/>
                <a:cs typeface="Arial" panose="020B0604020202020204" pitchFamily="34" charset="0"/>
              </a:rPr>
              <a:t>of the </a:t>
            </a:r>
            <a:r>
              <a:rPr lang="en-US" altLang="fr-FR" sz="1200" dirty="0">
                <a:latin typeface="Arial" panose="020B0604020202020204" pitchFamily="34" charset="0"/>
                <a:cs typeface="Arial" panose="020B0604020202020204" pitchFamily="34" charset="0"/>
              </a:rPr>
              <a:t>situation , coordinate  and  provide operations support for </a:t>
            </a:r>
            <a:r>
              <a:rPr lang="en-US" altLang="fr-FR" sz="1200" dirty="0" smtClean="0">
                <a:latin typeface="Arial" panose="020B0604020202020204" pitchFamily="34" charset="0"/>
                <a:cs typeface="Arial" panose="020B0604020202020204" pitchFamily="34" charset="0"/>
              </a:rPr>
              <a:t>response</a:t>
            </a:r>
            <a:endParaRPr lang="en-US" altLang="fr-FR" sz="1200" dirty="0">
              <a:latin typeface="Arial" panose="020B0604020202020204" pitchFamily="34" charset="0"/>
              <a:cs typeface="Arial" panose="020B0604020202020204" pitchFamily="34" charset="0"/>
            </a:endParaRPr>
          </a:p>
          <a:p>
            <a:pPr marL="171450" indent="-171450" algn="just" fontAlgn="base">
              <a:spcBef>
                <a:spcPct val="0"/>
              </a:spcBef>
              <a:spcAft>
                <a:spcPts val="200"/>
              </a:spcAft>
              <a:buFont typeface="Wingdings" panose="05000000000000000000" pitchFamily="2" charset="2"/>
              <a:buChar char="§"/>
            </a:pPr>
            <a:r>
              <a:rPr lang="en-US" altLang="fr-FR" sz="1200" dirty="0" smtClean="0">
                <a:latin typeface="Arial" panose="020B0604020202020204" pitchFamily="34" charset="0"/>
                <a:cs typeface="Arial" panose="020B0604020202020204" pitchFamily="34" charset="0"/>
              </a:rPr>
              <a:t>Support the preparation of OCV campaign</a:t>
            </a:r>
          </a:p>
          <a:p>
            <a:pPr algn="just" fontAlgn="base">
              <a:spcBef>
                <a:spcPct val="0"/>
              </a:spcBef>
              <a:spcAft>
                <a:spcPts val="200"/>
              </a:spcAft>
            </a:pPr>
            <a:endParaRPr lang="en-US" altLang="fr-FR" sz="1200" dirty="0">
              <a:latin typeface="Arial" panose="020B0604020202020204" pitchFamily="34" charset="0"/>
              <a:cs typeface="Arial" panose="020B0604020202020204" pitchFamily="34" charset="0"/>
            </a:endParaRPr>
          </a:p>
        </p:txBody>
      </p:sp>
      <p:sp>
        <p:nvSpPr>
          <p:cNvPr id="32" name="TextBox 31"/>
          <p:cNvSpPr txBox="1"/>
          <p:nvPr/>
        </p:nvSpPr>
        <p:spPr>
          <a:xfrm>
            <a:off x="1317020" y="612952"/>
            <a:ext cx="10825775" cy="276999"/>
          </a:xfrm>
          <a:prstGeom prst="rect">
            <a:avLst/>
          </a:prstGeom>
          <a:solidFill>
            <a:schemeClr val="accent6">
              <a:lumMod val="20000"/>
              <a:lumOff val="80000"/>
            </a:schemeClr>
          </a:solidFill>
          <a:ln>
            <a:solidFill>
              <a:srgbClr val="0070C0"/>
            </a:solidFill>
            <a:prstDash val="sysDot"/>
          </a:ln>
          <a:effectLst/>
        </p:spPr>
        <p:txBody>
          <a:bodyPr wrap="square" rtlCol="0">
            <a:spAutoFit/>
          </a:bodyPr>
          <a:lstStyle/>
          <a:p>
            <a:r>
              <a:rPr lang="en-US" sz="1200" b="1" dirty="0" smtClean="0">
                <a:solidFill>
                  <a:srgbClr val="0070C0"/>
                </a:solidFill>
                <a:ea typeface="Calibri"/>
                <a:cs typeface="Times New Roman"/>
              </a:rPr>
              <a:t>Last Graded on 02 March 2018: </a:t>
            </a:r>
            <a:r>
              <a:rPr lang="en-US" sz="1200" b="1" dirty="0" smtClean="0">
                <a:solidFill>
                  <a:sysClr val="windowText" lastClr="000000"/>
                </a:solidFill>
                <a:ea typeface="Calibri"/>
                <a:cs typeface="Times New Roman"/>
              </a:rPr>
              <a:t>|</a:t>
            </a:r>
            <a:r>
              <a:rPr lang="en-US" sz="1200" b="1" dirty="0">
                <a:solidFill>
                  <a:sysClr val="windowText" lastClr="000000"/>
                </a:solidFill>
                <a:ea typeface="Calibri"/>
                <a:cs typeface="Times New Roman"/>
              </a:rPr>
              <a:t> </a:t>
            </a:r>
            <a:r>
              <a:rPr lang="en-US" sz="1200" b="1" dirty="0" smtClean="0">
                <a:solidFill>
                  <a:sysClr val="windowText" lastClr="000000"/>
                </a:solidFill>
                <a:ea typeface="Calibri"/>
                <a:cs typeface="Times New Roman"/>
              </a:rPr>
              <a:t>Total cases: 2093; </a:t>
            </a:r>
            <a:r>
              <a:rPr lang="en-US" sz="1200" b="1" dirty="0" smtClean="0">
                <a:solidFill>
                  <a:srgbClr val="FF0000"/>
                </a:solidFill>
                <a:ea typeface="Calibri"/>
                <a:cs typeface="Times New Roman"/>
              </a:rPr>
              <a:t> Deaths  44; CFR: 2.1% | </a:t>
            </a:r>
            <a:r>
              <a:rPr lang="en-US" sz="1200" b="1" dirty="0" smtClean="0">
                <a:solidFill>
                  <a:srgbClr val="0070C0"/>
                </a:solidFill>
                <a:ea typeface="Calibri"/>
                <a:cs typeface="Times New Roman"/>
              </a:rPr>
              <a:t> </a:t>
            </a:r>
            <a:endParaRPr lang="en-US" sz="1200" b="1" dirty="0">
              <a:solidFill>
                <a:srgbClr val="0070C0"/>
              </a:solidFill>
              <a:ea typeface="Calibri"/>
              <a:cs typeface="Times New Roman"/>
            </a:endParaRPr>
          </a:p>
        </p:txBody>
      </p:sp>
      <p:sp>
        <p:nvSpPr>
          <p:cNvPr id="37" name="TextBox 36"/>
          <p:cNvSpPr txBox="1"/>
          <p:nvPr/>
        </p:nvSpPr>
        <p:spPr>
          <a:xfrm>
            <a:off x="4034638" y="936117"/>
            <a:ext cx="3631508" cy="276999"/>
          </a:xfrm>
          <a:prstGeom prst="rect">
            <a:avLst/>
          </a:prstGeom>
          <a:solidFill>
            <a:schemeClr val="bg1"/>
          </a:solidFill>
        </p:spPr>
        <p:txBody>
          <a:bodyPr wrap="square" rtlCol="0">
            <a:spAutoFit/>
          </a:bodyPr>
          <a:lstStyle/>
          <a:p>
            <a:r>
              <a:rPr lang="en-US" sz="1200" b="1" dirty="0" smtClean="0">
                <a:solidFill>
                  <a:srgbClr val="0070C0"/>
                </a:solidFill>
              </a:rPr>
              <a:t>Fig. 2: Map of Uganda showing affected point</a:t>
            </a:r>
            <a:endParaRPr lang="en-US" sz="1200" b="1" dirty="0">
              <a:solidFill>
                <a:srgbClr val="0070C0"/>
              </a:solidFill>
            </a:endParaRPr>
          </a:p>
        </p:txBody>
      </p:sp>
      <p:cxnSp>
        <p:nvCxnSpPr>
          <p:cNvPr id="21" name="Straight Arrow Connector 20"/>
          <p:cNvCxnSpPr/>
          <p:nvPr/>
        </p:nvCxnSpPr>
        <p:spPr>
          <a:xfrm>
            <a:off x="6103938" y="8474075"/>
            <a:ext cx="1270000" cy="10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678" y="1194835"/>
            <a:ext cx="3161259" cy="282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81128"/>
            <a:ext cx="6372919" cy="200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 y="4144079"/>
            <a:ext cx="6372919" cy="276999"/>
          </a:xfrm>
          <a:prstGeom prst="rect">
            <a:avLst/>
          </a:prstGeom>
          <a:solidFill>
            <a:schemeClr val="bg1"/>
          </a:solidFill>
        </p:spPr>
        <p:txBody>
          <a:bodyPr wrap="square" rtlCol="0">
            <a:spAutoFit/>
          </a:bodyPr>
          <a:lstStyle/>
          <a:p>
            <a:r>
              <a:rPr lang="en-US" sz="1200" b="1" dirty="0" smtClean="0">
                <a:solidFill>
                  <a:srgbClr val="0070C0"/>
                </a:solidFill>
              </a:rPr>
              <a:t>Fig. 1: Daily trend of cholera cases in Hoima Districts from 11 Feb to 22 April 2018</a:t>
            </a:r>
            <a:endParaRPr lang="en-US" sz="1200" b="1" dirty="0">
              <a:solidFill>
                <a:srgbClr val="0070C0"/>
              </a:solidFill>
            </a:endParaRPr>
          </a:p>
        </p:txBody>
      </p:sp>
    </p:spTree>
    <p:extLst>
      <p:ext uri="{BB962C8B-B14F-4D97-AF65-F5344CB8AC3E}">
        <p14:creationId xmlns:p14="http://schemas.microsoft.com/office/powerpoint/2010/main" val="4205394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8841</TotalTime>
  <Words>2587</Words>
  <Application>Microsoft Office PowerPoint</Application>
  <PresentationFormat>Custom</PresentationFormat>
  <Paragraphs>221</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FEKADU, Senait Tekeste</dc:creator>
  <cp:lastModifiedBy>OLSON, David</cp:lastModifiedBy>
  <cp:revision>227</cp:revision>
  <dcterms:created xsi:type="dcterms:W3CDTF">2017-09-21T15:35:39Z</dcterms:created>
  <dcterms:modified xsi:type="dcterms:W3CDTF">2018-05-07T14:41:05Z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